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710" r:id="rId2"/>
    <p:sldId id="346" r:id="rId3"/>
    <p:sldId id="1259" r:id="rId4"/>
    <p:sldId id="1263" r:id="rId5"/>
    <p:sldId id="1252" r:id="rId6"/>
    <p:sldId id="1258" r:id="rId7"/>
    <p:sldId id="1253" r:id="rId8"/>
    <p:sldId id="1254" r:id="rId9"/>
    <p:sldId id="1255" r:id="rId10"/>
    <p:sldId id="1256" r:id="rId11"/>
    <p:sldId id="1257" r:id="rId12"/>
    <p:sldId id="1264" r:id="rId13"/>
    <p:sldId id="716" r:id="rId14"/>
    <p:sldId id="1265" r:id="rId15"/>
    <p:sldId id="1267" r:id="rId16"/>
    <p:sldId id="1268" r:id="rId17"/>
    <p:sldId id="1275" r:id="rId18"/>
    <p:sldId id="1270" r:id="rId19"/>
    <p:sldId id="1266" r:id="rId20"/>
    <p:sldId id="1269" r:id="rId21"/>
    <p:sldId id="715" r:id="rId22"/>
    <p:sldId id="720" r:id="rId23"/>
    <p:sldId id="721" r:id="rId24"/>
    <p:sldId id="718" r:id="rId25"/>
    <p:sldId id="719" r:id="rId26"/>
    <p:sldId id="713" r:id="rId27"/>
    <p:sldId id="714" r:id="rId28"/>
    <p:sldId id="717" r:id="rId29"/>
    <p:sldId id="1272" r:id="rId30"/>
    <p:sldId id="1273" r:id="rId31"/>
    <p:sldId id="712" r:id="rId32"/>
    <p:sldId id="282" r:id="rId33"/>
    <p:sldId id="283" r:id="rId34"/>
    <p:sldId id="500" r:id="rId35"/>
    <p:sldId id="1262" r:id="rId36"/>
    <p:sldId id="280" r:id="rId37"/>
    <p:sldId id="1271" r:id="rId38"/>
    <p:sldId id="1260" r:id="rId39"/>
    <p:sldId id="724" r:id="rId40"/>
    <p:sldId id="127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87" autoAdjust="0"/>
    <p:restoredTop sz="93817" autoAdjust="0"/>
  </p:normalViewPr>
  <p:slideViewPr>
    <p:cSldViewPr snapToGrid="0">
      <p:cViewPr varScale="1">
        <p:scale>
          <a:sx n="114" d="100"/>
          <a:sy n="114"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9338D-E012-4C67-9166-25FF27DD4E8F}" type="datetimeFigureOut">
              <a:rPr lang="pt-PT" smtClean="0"/>
              <a:t>19/12/2018</a:t>
            </a:fld>
            <a:endParaRPr lang="pt-PT"/>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4CF9DC-EFE3-41C2-9FE9-BE01615A45EA}" type="slidenum">
              <a:rPr lang="pt-PT" smtClean="0"/>
              <a:t>‹#›</a:t>
            </a:fld>
            <a:endParaRPr lang="pt-PT"/>
          </a:p>
        </p:txBody>
      </p:sp>
    </p:spTree>
    <p:extLst>
      <p:ext uri="{BB962C8B-B14F-4D97-AF65-F5344CB8AC3E}">
        <p14:creationId xmlns:p14="http://schemas.microsoft.com/office/powerpoint/2010/main" val="38166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1</a:t>
            </a:fld>
            <a:endParaRPr lang="pt-PT"/>
          </a:p>
        </p:txBody>
      </p:sp>
    </p:spTree>
    <p:extLst>
      <p:ext uri="{BB962C8B-B14F-4D97-AF65-F5344CB8AC3E}">
        <p14:creationId xmlns:p14="http://schemas.microsoft.com/office/powerpoint/2010/main" val="31805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par(</a:t>
            </a:r>
            <a:r>
              <a:rPr lang="en-US" sz="1200" kern="1200" dirty="0" err="1">
                <a:solidFill>
                  <a:schemeClr val="tx1"/>
                </a:solidFill>
                <a:effectLst/>
                <a:latin typeface="+mn-lt"/>
                <a:ea typeface="+mn-ea"/>
                <a:cs typeface="+mn-cs"/>
              </a:rPr>
              <a:t>mfrow</a:t>
            </a:r>
            <a:r>
              <a:rPr lang="en-US" sz="1200" kern="1200" dirty="0">
                <a:solidFill>
                  <a:schemeClr val="tx1"/>
                </a:solidFill>
                <a:effectLst/>
                <a:latin typeface="+mn-lt"/>
                <a:ea typeface="+mn-ea"/>
                <a:cs typeface="+mn-cs"/>
              </a:rPr>
              <a:t>=c(1,1),mar=c(11,4,1,1))</a:t>
            </a:r>
          </a:p>
          <a:p>
            <a:r>
              <a:rPr lang="en-US" sz="1200" kern="1200" dirty="0" err="1">
                <a:solidFill>
                  <a:schemeClr val="tx1"/>
                </a:solidFill>
                <a:effectLst/>
                <a:latin typeface="+mn-lt"/>
                <a:ea typeface="+mn-ea"/>
                <a:cs typeface="+mn-cs"/>
              </a:rPr>
              <a:t>barplot</a:t>
            </a:r>
            <a:r>
              <a:rPr lang="en-US" sz="1200" kern="1200" dirty="0">
                <a:solidFill>
                  <a:schemeClr val="tx1"/>
                </a:solidFill>
                <a:effectLst/>
                <a:latin typeface="+mn-lt"/>
                <a:ea typeface="+mn-ea"/>
                <a:cs typeface="+mn-cs"/>
              </a:rPr>
              <a:t>(c(5600000,158000,2090000,165000+763000,320000), </a:t>
            </a:r>
            <a:r>
              <a:rPr lang="en-US" sz="1200" kern="1200" dirty="0" err="1">
                <a:solidFill>
                  <a:schemeClr val="tx1"/>
                </a:solidFill>
                <a:effectLst/>
                <a:latin typeface="+mn-lt"/>
                <a:ea typeface="+mn-ea"/>
                <a:cs typeface="+mn-cs"/>
              </a:rPr>
              <a:t>names.arg</a:t>
            </a:r>
            <a:r>
              <a:rPr lang="en-US" sz="1200" kern="1200" dirty="0">
                <a:solidFill>
                  <a:schemeClr val="tx1"/>
                </a:solidFill>
                <a:effectLst/>
                <a:latin typeface="+mn-lt"/>
                <a:ea typeface="+mn-ea"/>
                <a:cs typeface="+mn-cs"/>
              </a:rPr>
              <a:t>=c("Statistical </a:t>
            </a:r>
            <a:r>
              <a:rPr lang="en-US" sz="1200" kern="1200" dirty="0" err="1">
                <a:solidFill>
                  <a:schemeClr val="tx1"/>
                </a:solidFill>
                <a:effectLst/>
                <a:latin typeface="+mn-lt"/>
                <a:ea typeface="+mn-ea"/>
                <a:cs typeface="+mn-cs"/>
              </a:rPr>
              <a:t>models","Steady</a:t>
            </a:r>
            <a:r>
              <a:rPr lang="en-US" sz="1200" kern="1200" dirty="0">
                <a:solidFill>
                  <a:schemeClr val="tx1"/>
                </a:solidFill>
                <a:effectLst/>
                <a:latin typeface="+mn-lt"/>
                <a:ea typeface="+mn-ea"/>
                <a:cs typeface="+mn-cs"/>
              </a:rPr>
              <a:t> state </a:t>
            </a:r>
            <a:r>
              <a:rPr lang="en-US" sz="1200" kern="1200" dirty="0" err="1">
                <a:solidFill>
                  <a:schemeClr val="tx1"/>
                </a:solidFill>
                <a:effectLst/>
                <a:latin typeface="+mn-lt"/>
                <a:ea typeface="+mn-ea"/>
                <a:cs typeface="+mn-cs"/>
              </a:rPr>
              <a:t>models","Dynamic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models","Individual</a:t>
            </a:r>
            <a:r>
              <a:rPr lang="en-US" sz="1200" kern="1200" dirty="0">
                <a:solidFill>
                  <a:schemeClr val="tx1"/>
                </a:solidFill>
                <a:effectLst/>
                <a:latin typeface="+mn-lt"/>
                <a:ea typeface="+mn-ea"/>
                <a:cs typeface="+mn-cs"/>
              </a:rPr>
              <a:t> based </a:t>
            </a:r>
            <a:r>
              <a:rPr lang="en-US" sz="1200" kern="1200" dirty="0" err="1">
                <a:solidFill>
                  <a:schemeClr val="tx1"/>
                </a:solidFill>
                <a:effectLst/>
                <a:latin typeface="+mn-lt"/>
                <a:ea typeface="+mn-ea"/>
                <a:cs typeface="+mn-cs"/>
              </a:rPr>
              <a:t>models","Fuzzy</a:t>
            </a:r>
            <a:r>
              <a:rPr lang="en-US" sz="1200" kern="1200" dirty="0">
                <a:solidFill>
                  <a:schemeClr val="tx1"/>
                </a:solidFill>
                <a:effectLst/>
                <a:latin typeface="+mn-lt"/>
                <a:ea typeface="+mn-ea"/>
                <a:cs typeface="+mn-cs"/>
              </a:rPr>
              <a:t> models"),las=2)</a:t>
            </a:r>
            <a:endParaRPr lang="en-US" dirty="0"/>
          </a:p>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6</a:t>
            </a:fld>
            <a:endParaRPr lang="pt-PT"/>
          </a:p>
        </p:txBody>
      </p:sp>
    </p:spTree>
    <p:extLst>
      <p:ext uri="{BB962C8B-B14F-4D97-AF65-F5344CB8AC3E}">
        <p14:creationId xmlns:p14="http://schemas.microsoft.com/office/powerpoint/2010/main" val="296369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10</a:t>
            </a:fld>
            <a:endParaRPr lang="pt-PT"/>
          </a:p>
        </p:txBody>
      </p:sp>
    </p:spTree>
    <p:extLst>
      <p:ext uri="{BB962C8B-B14F-4D97-AF65-F5344CB8AC3E}">
        <p14:creationId xmlns:p14="http://schemas.microsoft.com/office/powerpoint/2010/main" val="74781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11</a:t>
            </a:fld>
            <a:endParaRPr lang="pt-PT"/>
          </a:p>
        </p:txBody>
      </p:sp>
    </p:spTree>
    <p:extLst>
      <p:ext uri="{BB962C8B-B14F-4D97-AF65-F5344CB8AC3E}">
        <p14:creationId xmlns:p14="http://schemas.microsoft.com/office/powerpoint/2010/main" val="167243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21</a:t>
            </a:fld>
            <a:endParaRPr lang="pt-PT"/>
          </a:p>
        </p:txBody>
      </p:sp>
    </p:spTree>
    <p:extLst>
      <p:ext uri="{BB962C8B-B14F-4D97-AF65-F5344CB8AC3E}">
        <p14:creationId xmlns:p14="http://schemas.microsoft.com/office/powerpoint/2010/main" val="95847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23</a:t>
            </a:fld>
            <a:endParaRPr lang="pt-PT"/>
          </a:p>
        </p:txBody>
      </p:sp>
    </p:spTree>
    <p:extLst>
      <p:ext uri="{BB962C8B-B14F-4D97-AF65-F5344CB8AC3E}">
        <p14:creationId xmlns:p14="http://schemas.microsoft.com/office/powerpoint/2010/main" val="157072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24</a:t>
            </a:fld>
            <a:endParaRPr lang="pt-PT"/>
          </a:p>
        </p:txBody>
      </p:sp>
    </p:spTree>
    <p:extLst>
      <p:ext uri="{BB962C8B-B14F-4D97-AF65-F5344CB8AC3E}">
        <p14:creationId xmlns:p14="http://schemas.microsoft.com/office/powerpoint/2010/main" val="1257278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4CF9DC-EFE3-41C2-9FE9-BE01615A45EA}" type="slidenum">
              <a:rPr lang="pt-PT" smtClean="0"/>
              <a:t>25</a:t>
            </a:fld>
            <a:endParaRPr lang="pt-PT"/>
          </a:p>
        </p:txBody>
      </p:sp>
    </p:spTree>
    <p:extLst>
      <p:ext uri="{BB962C8B-B14F-4D97-AF65-F5344CB8AC3E}">
        <p14:creationId xmlns:p14="http://schemas.microsoft.com/office/powerpoint/2010/main" val="20910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04866EB-6B7A-40EB-95EA-1AABFC419FBE}" type="datetimeFigureOut">
              <a:rPr lang="pt-PT" smtClean="0"/>
              <a:t>19/12/2018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4988145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66EB-6B7A-40EB-95EA-1AABFC419FBE}" type="datetimeFigureOut">
              <a:rPr lang="pt-PT" smtClean="0"/>
              <a:t>19/12/2018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4007739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866EB-6B7A-40EB-95EA-1AABFC419FBE}" type="datetimeFigureOut">
              <a:rPr lang="pt-PT" smtClean="0"/>
              <a:t>19/12/2018</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022208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4866EB-6B7A-40EB-95EA-1AABFC419FBE}" type="datetimeFigureOut">
              <a:rPr lang="pt-PT" smtClean="0"/>
              <a:t>19/12/2018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94692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804866EB-6B7A-40EB-95EA-1AABFC419FBE}" type="datetimeFigureOut">
              <a:rPr lang="pt-PT" smtClean="0"/>
              <a:t>19/12/2018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1389096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04866EB-6B7A-40EB-95EA-1AABFC419FBE}" type="datetimeFigureOut">
              <a:rPr lang="pt-PT" smtClean="0"/>
              <a:t>19/12/2018</a:t>
            </a:fld>
            <a:endParaRPr lang="pt-PT"/>
          </a:p>
        </p:txBody>
      </p:sp>
      <p:sp>
        <p:nvSpPr>
          <p:cNvPr id="9" name="Footer Placeholder 8"/>
          <p:cNvSpPr>
            <a:spLocks noGrp="1"/>
          </p:cNvSpPr>
          <p:nvPr>
            <p:ph type="ftr" sz="quarter" idx="11"/>
          </p:nvPr>
        </p:nvSpPr>
        <p:spPr/>
        <p:txBody>
          <a:bodyPr/>
          <a:lstStyle/>
          <a:p>
            <a:endParaRPr lang="pt-PT"/>
          </a:p>
        </p:txBody>
      </p:sp>
      <p:sp>
        <p:nvSpPr>
          <p:cNvPr id="10" name="Slide Number Placeholder 9"/>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106829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804866EB-6B7A-40EB-95EA-1AABFC419FBE}" type="datetimeFigureOut">
              <a:rPr lang="pt-PT" smtClean="0"/>
              <a:t>19/12/2018</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8727B71D-BCC3-4EE0-91AD-4055880BBAC3}" type="slidenum">
              <a:rPr lang="pt-PT" smtClean="0"/>
              <a:t>‹#›</a:t>
            </a:fld>
            <a:endParaRPr lang="pt-PT"/>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9446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4866EB-6B7A-40EB-95EA-1AABFC419FBE}" type="datetimeFigureOut">
              <a:rPr lang="pt-PT" smtClean="0"/>
              <a:t>19/12/2018</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51068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866EB-6B7A-40EB-95EA-1AABFC419FBE}" type="datetimeFigureOut">
              <a:rPr lang="pt-PT" smtClean="0"/>
              <a:t>19/12/2018</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78902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04866EB-6B7A-40EB-95EA-1AABFC419FBE}" type="datetimeFigureOut">
              <a:rPr lang="pt-PT" smtClean="0"/>
              <a:t>19/12/2018</a:t>
            </a:fld>
            <a:endParaRPr lang="pt-PT"/>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pt-PT"/>
          </a:p>
        </p:txBody>
      </p:sp>
      <p:sp>
        <p:nvSpPr>
          <p:cNvPr id="11" name="Slide Number Placeholder 10"/>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4803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04866EB-6B7A-40EB-95EA-1AABFC419FBE}" type="datetimeFigureOut">
              <a:rPr lang="pt-PT" smtClean="0"/>
              <a:t>19/12/2018</a:t>
            </a:fld>
            <a:endParaRPr lang="pt-PT"/>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pt-PT"/>
          </a:p>
        </p:txBody>
      </p:sp>
      <p:sp>
        <p:nvSpPr>
          <p:cNvPr id="10" name="Slide Number Placeholder 9"/>
          <p:cNvSpPr>
            <a:spLocks noGrp="1"/>
          </p:cNvSpPr>
          <p:nvPr>
            <p:ph type="sldNum" sz="quarter" idx="12"/>
          </p:nvPr>
        </p:nvSpPr>
        <p:spPr/>
        <p:txBody>
          <a:bodyPr/>
          <a:lstStyle/>
          <a:p>
            <a:fld id="{8727B71D-BCC3-4EE0-91AD-4055880BBAC3}" type="slidenum">
              <a:rPr lang="pt-PT" smtClean="0"/>
              <a:t>‹#›</a:t>
            </a:fld>
            <a:endParaRPr lang="pt-PT"/>
          </a:p>
        </p:txBody>
      </p:sp>
    </p:spTree>
    <p:extLst>
      <p:ext uri="{BB962C8B-B14F-4D97-AF65-F5344CB8AC3E}">
        <p14:creationId xmlns:p14="http://schemas.microsoft.com/office/powerpoint/2010/main" val="310147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804866EB-6B7A-40EB-95EA-1AABFC419FBE}" type="datetimeFigureOut">
              <a:rPr lang="pt-PT" smtClean="0"/>
              <a:t>19/12/2018</a:t>
            </a:fld>
            <a:endParaRPr lang="pt-PT"/>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pt-PT"/>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727B71D-BCC3-4EE0-91AD-4055880BBAC3}" type="slidenum">
              <a:rPr lang="pt-PT" smtClean="0"/>
              <a:t>‹#›</a:t>
            </a:fld>
            <a:endParaRPr lang="pt-PT"/>
          </a:p>
        </p:txBody>
      </p:sp>
    </p:spTree>
    <p:extLst>
      <p:ext uri="{BB962C8B-B14F-4D97-AF65-F5344CB8AC3E}">
        <p14:creationId xmlns:p14="http://schemas.microsoft.com/office/powerpoint/2010/main" val="40000501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zquotes.com/author/22390-George_E_P_Bo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azquotes.com/quote/60340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E9B9-8026-4568-8E2C-AFB369A9DC20}"/>
              </a:ext>
            </a:extLst>
          </p:cNvPr>
          <p:cNvSpPr>
            <a:spLocks noGrp="1"/>
          </p:cNvSpPr>
          <p:nvPr>
            <p:ph type="ctrTitle"/>
          </p:nvPr>
        </p:nvSpPr>
        <p:spPr/>
        <p:txBody>
          <a:bodyPr/>
          <a:lstStyle/>
          <a:p>
            <a:r>
              <a:rPr lang="en-US" dirty="0" err="1"/>
              <a:t>AuLA</a:t>
            </a:r>
            <a:r>
              <a:rPr lang="en-US" dirty="0"/>
              <a:t> 23</a:t>
            </a:r>
          </a:p>
        </p:txBody>
      </p:sp>
      <p:sp>
        <p:nvSpPr>
          <p:cNvPr id="3" name="Subtitle 2">
            <a:extLst>
              <a:ext uri="{FF2B5EF4-FFF2-40B4-BE49-F238E27FC236}">
                <a16:creationId xmlns:a16="http://schemas.microsoft.com/office/drawing/2014/main" id="{B7453643-764D-443E-B4C8-A388E9EA704C}"/>
              </a:ext>
            </a:extLst>
          </p:cNvPr>
          <p:cNvSpPr>
            <a:spLocks noGrp="1"/>
          </p:cNvSpPr>
          <p:nvPr>
            <p:ph type="subTitle" idx="1"/>
          </p:nvPr>
        </p:nvSpPr>
        <p:spPr>
          <a:xfrm>
            <a:off x="2021394" y="4497714"/>
            <a:ext cx="5101209" cy="1239894"/>
          </a:xfrm>
        </p:spPr>
        <p:txBody>
          <a:bodyPr/>
          <a:lstStyle/>
          <a:p>
            <a:r>
              <a:rPr lang="en-US" dirty="0"/>
              <a:t>19 </a:t>
            </a:r>
            <a:r>
              <a:rPr lang="en-US" dirty="0" err="1"/>
              <a:t>Dezembro</a:t>
            </a:r>
            <a:r>
              <a:rPr lang="en-US" dirty="0"/>
              <a:t> 2018 – 14:00-17:00 – </a:t>
            </a:r>
            <a:r>
              <a:rPr lang="en-US" dirty="0" err="1"/>
              <a:t>sala</a:t>
            </a:r>
            <a:r>
              <a:rPr lang="en-US" dirty="0"/>
              <a:t> 2.3.37</a:t>
            </a:r>
          </a:p>
        </p:txBody>
      </p:sp>
      <p:sp>
        <p:nvSpPr>
          <p:cNvPr id="4" name="TextBox 3">
            <a:extLst>
              <a:ext uri="{FF2B5EF4-FFF2-40B4-BE49-F238E27FC236}">
                <a16:creationId xmlns:a16="http://schemas.microsoft.com/office/drawing/2014/main" id="{3A679069-B534-4D17-A6FE-FD798B35E0B7}"/>
              </a:ext>
            </a:extLst>
          </p:cNvPr>
          <p:cNvSpPr txBox="1"/>
          <p:nvPr/>
        </p:nvSpPr>
        <p:spPr>
          <a:xfrm>
            <a:off x="1833154" y="1026475"/>
            <a:ext cx="5477691" cy="1200329"/>
          </a:xfrm>
          <a:prstGeom prst="rect">
            <a:avLst/>
          </a:prstGeom>
          <a:noFill/>
        </p:spPr>
        <p:txBody>
          <a:bodyPr wrap="square" rtlCol="0">
            <a:spAutoFit/>
          </a:bodyPr>
          <a:lstStyle/>
          <a:p>
            <a:pPr algn="ctr"/>
            <a:r>
              <a:rPr lang="en-US" sz="3600" dirty="0" err="1"/>
              <a:t>Modelação</a:t>
            </a:r>
            <a:r>
              <a:rPr lang="en-US" sz="3600" dirty="0"/>
              <a:t> </a:t>
            </a:r>
            <a:r>
              <a:rPr lang="en-US" sz="3600" dirty="0" err="1"/>
              <a:t>Ecológica</a:t>
            </a:r>
            <a:endParaRPr lang="en-US" sz="3600" dirty="0"/>
          </a:p>
          <a:p>
            <a:pPr algn="ctr"/>
            <a:endParaRPr lang="en-US" sz="3600" dirty="0"/>
          </a:p>
        </p:txBody>
      </p:sp>
      <p:sp>
        <p:nvSpPr>
          <p:cNvPr id="5" name="TextBox 4">
            <a:extLst>
              <a:ext uri="{FF2B5EF4-FFF2-40B4-BE49-F238E27FC236}">
                <a16:creationId xmlns:a16="http://schemas.microsoft.com/office/drawing/2014/main" id="{5F172F12-2D6F-474B-B79B-4B70434B74BD}"/>
              </a:ext>
            </a:extLst>
          </p:cNvPr>
          <p:cNvSpPr txBox="1"/>
          <p:nvPr/>
        </p:nvSpPr>
        <p:spPr>
          <a:xfrm>
            <a:off x="3065415" y="5556327"/>
            <a:ext cx="3013165" cy="646331"/>
          </a:xfrm>
          <a:prstGeom prst="rect">
            <a:avLst/>
          </a:prstGeom>
          <a:noFill/>
        </p:spPr>
        <p:txBody>
          <a:bodyPr wrap="square" rtlCol="0">
            <a:spAutoFit/>
          </a:bodyPr>
          <a:lstStyle/>
          <a:p>
            <a:pPr algn="ctr"/>
            <a:r>
              <a:rPr lang="en-US" dirty="0"/>
              <a:t>Tiago A. Marques</a:t>
            </a:r>
          </a:p>
          <a:p>
            <a:pPr algn="ctr"/>
            <a:endParaRPr lang="en-US" dirty="0"/>
          </a:p>
        </p:txBody>
      </p:sp>
    </p:spTree>
    <p:extLst>
      <p:ext uri="{BB962C8B-B14F-4D97-AF65-F5344CB8AC3E}">
        <p14:creationId xmlns:p14="http://schemas.microsoft.com/office/powerpoint/2010/main" val="133104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39441A-FDCD-49C9-8B66-8B20391D1313}"/>
              </a:ext>
            </a:extLst>
          </p:cNvPr>
          <p:cNvPicPr>
            <a:picLocks noChangeAspect="1"/>
          </p:cNvPicPr>
          <p:nvPr/>
        </p:nvPicPr>
        <p:blipFill>
          <a:blip r:embed="rId3"/>
          <a:stretch>
            <a:fillRect/>
          </a:stretch>
        </p:blipFill>
        <p:spPr>
          <a:xfrm>
            <a:off x="1276349" y="371475"/>
            <a:ext cx="6848475" cy="2703721"/>
          </a:xfrm>
          <a:prstGeom prst="rect">
            <a:avLst/>
          </a:prstGeom>
        </p:spPr>
      </p:pic>
      <p:pic>
        <p:nvPicPr>
          <p:cNvPr id="5" name="Picture 4">
            <a:extLst>
              <a:ext uri="{FF2B5EF4-FFF2-40B4-BE49-F238E27FC236}">
                <a16:creationId xmlns:a16="http://schemas.microsoft.com/office/drawing/2014/main" id="{FD0D6957-DEC6-4CDE-BB2D-6BF1C4A359A7}"/>
              </a:ext>
            </a:extLst>
          </p:cNvPr>
          <p:cNvPicPr>
            <a:picLocks noChangeAspect="1"/>
          </p:cNvPicPr>
          <p:nvPr/>
        </p:nvPicPr>
        <p:blipFill>
          <a:blip r:embed="rId4"/>
          <a:stretch>
            <a:fillRect/>
          </a:stretch>
        </p:blipFill>
        <p:spPr>
          <a:xfrm>
            <a:off x="1276348" y="3613865"/>
            <a:ext cx="6848475" cy="2796460"/>
          </a:xfrm>
          <a:prstGeom prst="rect">
            <a:avLst/>
          </a:prstGeom>
        </p:spPr>
      </p:pic>
    </p:spTree>
    <p:extLst>
      <p:ext uri="{BB962C8B-B14F-4D97-AF65-F5344CB8AC3E}">
        <p14:creationId xmlns:p14="http://schemas.microsoft.com/office/powerpoint/2010/main" val="280699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4AAFE7-E0F6-4131-BEA4-F0AEF69D6081}"/>
              </a:ext>
            </a:extLst>
          </p:cNvPr>
          <p:cNvPicPr>
            <a:picLocks noChangeAspect="1"/>
          </p:cNvPicPr>
          <p:nvPr/>
        </p:nvPicPr>
        <p:blipFill>
          <a:blip r:embed="rId3"/>
          <a:stretch>
            <a:fillRect/>
          </a:stretch>
        </p:blipFill>
        <p:spPr>
          <a:xfrm>
            <a:off x="14287" y="762000"/>
            <a:ext cx="9115425" cy="5334000"/>
          </a:xfrm>
          <a:prstGeom prst="rect">
            <a:avLst/>
          </a:prstGeom>
        </p:spPr>
      </p:pic>
    </p:spTree>
    <p:extLst>
      <p:ext uri="{BB962C8B-B14F-4D97-AF65-F5344CB8AC3E}">
        <p14:creationId xmlns:p14="http://schemas.microsoft.com/office/powerpoint/2010/main" val="399875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610F-3EC0-4535-B286-ED550AE1C398}"/>
              </a:ext>
            </a:extLst>
          </p:cNvPr>
          <p:cNvSpPr>
            <a:spLocks noGrp="1"/>
          </p:cNvSpPr>
          <p:nvPr>
            <p:ph type="title"/>
          </p:nvPr>
        </p:nvSpPr>
        <p:spPr/>
        <p:txBody>
          <a:bodyPr/>
          <a:lstStyle/>
          <a:p>
            <a:r>
              <a:rPr lang="en-US" dirty="0"/>
              <a:t>Confusion MATRIX</a:t>
            </a:r>
          </a:p>
        </p:txBody>
      </p:sp>
      <p:sp>
        <p:nvSpPr>
          <p:cNvPr id="3" name="Content Placeholder 2">
            <a:extLst>
              <a:ext uri="{FF2B5EF4-FFF2-40B4-BE49-F238E27FC236}">
                <a16:creationId xmlns:a16="http://schemas.microsoft.com/office/drawing/2014/main" id="{1AF84D94-BD9A-4C17-A040-55CBEAB9EFBD}"/>
              </a:ext>
            </a:extLst>
          </p:cNvPr>
          <p:cNvSpPr>
            <a:spLocks noGrp="1"/>
          </p:cNvSpPr>
          <p:nvPr>
            <p:ph idx="1"/>
          </p:nvPr>
        </p:nvSpPr>
        <p:spPr/>
        <p:txBody>
          <a:bodyPr/>
          <a:lstStyle/>
          <a:p>
            <a:r>
              <a:rPr lang="en-US" dirty="0"/>
              <a:t>Sometimes I call A to something you call B</a:t>
            </a:r>
          </a:p>
          <a:p>
            <a:r>
              <a:rPr lang="en-US" dirty="0"/>
              <a:t>Sometimes we both call A to different things</a:t>
            </a:r>
          </a:p>
        </p:txBody>
      </p:sp>
    </p:spTree>
    <p:extLst>
      <p:ext uri="{BB962C8B-B14F-4D97-AF65-F5344CB8AC3E}">
        <p14:creationId xmlns:p14="http://schemas.microsoft.com/office/powerpoint/2010/main" val="4208308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EB77-CC36-4290-99D7-A6E4D61E8D77}"/>
              </a:ext>
            </a:extLst>
          </p:cNvPr>
          <p:cNvSpPr>
            <a:spLocks noGrp="1"/>
          </p:cNvSpPr>
          <p:nvPr>
            <p:ph type="title"/>
          </p:nvPr>
        </p:nvSpPr>
        <p:spPr>
          <a:xfrm>
            <a:off x="156411" y="302955"/>
            <a:ext cx="8867273" cy="1188720"/>
          </a:xfrm>
        </p:spPr>
        <p:txBody>
          <a:bodyPr/>
          <a:lstStyle/>
          <a:p>
            <a:r>
              <a:rPr lang="en-US" dirty="0" err="1"/>
              <a:t>Modelação</a:t>
            </a:r>
            <a:r>
              <a:rPr lang="en-US" dirty="0"/>
              <a:t> ECOLÓGICA: Take home messages</a:t>
            </a:r>
          </a:p>
        </p:txBody>
      </p:sp>
      <p:sp>
        <p:nvSpPr>
          <p:cNvPr id="3" name="Content Placeholder 2">
            <a:extLst>
              <a:ext uri="{FF2B5EF4-FFF2-40B4-BE49-F238E27FC236}">
                <a16:creationId xmlns:a16="http://schemas.microsoft.com/office/drawing/2014/main" id="{391565C1-E019-4B31-A9F2-61BDF95CFB9D}"/>
              </a:ext>
            </a:extLst>
          </p:cNvPr>
          <p:cNvSpPr>
            <a:spLocks noGrp="1"/>
          </p:cNvSpPr>
          <p:nvPr>
            <p:ph idx="1"/>
          </p:nvPr>
        </p:nvSpPr>
        <p:spPr>
          <a:xfrm>
            <a:off x="351838" y="1878008"/>
            <a:ext cx="8476418" cy="4677037"/>
          </a:xfrm>
        </p:spPr>
        <p:txBody>
          <a:bodyPr>
            <a:normAutofit/>
          </a:bodyPr>
          <a:lstStyle/>
          <a:p>
            <a:r>
              <a:rPr lang="en-US" sz="2400" dirty="0"/>
              <a:t>We dealt with:</a:t>
            </a:r>
          </a:p>
          <a:p>
            <a:pPr marL="571500" lvl="1" indent="-342900">
              <a:buFont typeface="+mj-lt"/>
              <a:buAutoNum type="arabicPeriod"/>
            </a:pPr>
            <a:r>
              <a:rPr lang="en-US" sz="2400" dirty="0"/>
              <a:t>statistical models</a:t>
            </a:r>
          </a:p>
          <a:p>
            <a:pPr marL="571500" lvl="1" indent="-342900">
              <a:buFont typeface="+mj-lt"/>
              <a:buAutoNum type="arabicPeriod"/>
            </a:pPr>
            <a:r>
              <a:rPr lang="en-US" sz="2400" dirty="0"/>
              <a:t>steady state models </a:t>
            </a:r>
          </a:p>
          <a:p>
            <a:pPr marL="571500" lvl="1" indent="-342900">
              <a:buFont typeface="+mj-lt"/>
              <a:buAutoNum type="arabicPeriod"/>
            </a:pPr>
            <a:r>
              <a:rPr lang="en-US" sz="2400" dirty="0"/>
              <a:t>dynamic models </a:t>
            </a:r>
          </a:p>
          <a:p>
            <a:pPr marL="571500" lvl="1" indent="-342900">
              <a:buFont typeface="+mj-lt"/>
              <a:buAutoNum type="arabicPeriod"/>
            </a:pPr>
            <a:r>
              <a:rPr lang="en-US" sz="2400" dirty="0"/>
              <a:t>individual based models </a:t>
            </a:r>
          </a:p>
          <a:p>
            <a:pPr marL="571500" lvl="1" indent="-342900">
              <a:buFont typeface="+mj-lt"/>
              <a:buAutoNum type="arabicPeriod"/>
            </a:pPr>
            <a:r>
              <a:rPr lang="en-US" sz="2400" dirty="0"/>
              <a:t>fuzzy logic models</a:t>
            </a:r>
          </a:p>
          <a:p>
            <a:pPr marL="228600" lvl="1" indent="0">
              <a:buNone/>
            </a:pPr>
            <a:r>
              <a:rPr lang="en-US" sz="2400" dirty="0"/>
              <a:t>(and note these boxes are not really completely separable)</a:t>
            </a:r>
          </a:p>
        </p:txBody>
      </p:sp>
    </p:spTree>
    <p:extLst>
      <p:ext uri="{BB962C8B-B14F-4D97-AF65-F5344CB8AC3E}">
        <p14:creationId xmlns:p14="http://schemas.microsoft.com/office/powerpoint/2010/main" val="419311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EB77-CC36-4290-99D7-A6E4D61E8D77}"/>
              </a:ext>
            </a:extLst>
          </p:cNvPr>
          <p:cNvSpPr>
            <a:spLocks noGrp="1"/>
          </p:cNvSpPr>
          <p:nvPr>
            <p:ph type="title"/>
          </p:nvPr>
        </p:nvSpPr>
        <p:spPr>
          <a:xfrm>
            <a:off x="156411" y="302955"/>
            <a:ext cx="8867273" cy="1188720"/>
          </a:xfrm>
        </p:spPr>
        <p:txBody>
          <a:bodyPr/>
          <a:lstStyle/>
          <a:p>
            <a:r>
              <a:rPr lang="en-US" dirty="0" err="1"/>
              <a:t>Modelação</a:t>
            </a:r>
            <a:r>
              <a:rPr lang="en-US" dirty="0"/>
              <a:t> ECOLÓGICA: Take home messages</a:t>
            </a:r>
          </a:p>
        </p:txBody>
      </p:sp>
      <p:sp>
        <p:nvSpPr>
          <p:cNvPr id="3" name="Content Placeholder 2">
            <a:extLst>
              <a:ext uri="{FF2B5EF4-FFF2-40B4-BE49-F238E27FC236}">
                <a16:creationId xmlns:a16="http://schemas.microsoft.com/office/drawing/2014/main" id="{391565C1-E019-4B31-A9F2-61BDF95CFB9D}"/>
              </a:ext>
            </a:extLst>
          </p:cNvPr>
          <p:cNvSpPr>
            <a:spLocks noGrp="1"/>
          </p:cNvSpPr>
          <p:nvPr>
            <p:ph idx="1"/>
          </p:nvPr>
        </p:nvSpPr>
        <p:spPr>
          <a:xfrm>
            <a:off x="351838" y="1878008"/>
            <a:ext cx="8476418" cy="4677037"/>
          </a:xfrm>
        </p:spPr>
        <p:txBody>
          <a:bodyPr>
            <a:normAutofit lnSpcReduction="10000"/>
          </a:bodyPr>
          <a:lstStyle/>
          <a:p>
            <a:r>
              <a:rPr lang="en-US" sz="2400" dirty="0"/>
              <a:t>Statistical models are arguably by far the most widely used, because they are completely general – any dataset is potentially analyzed with statistical models</a:t>
            </a:r>
          </a:p>
          <a:p>
            <a:r>
              <a:rPr lang="en-US" sz="2400" dirty="0"/>
              <a:t>Steady state models and dynamic models refer to the whether state variables are constant or evolve over time (and while the first type requires gross approximations of most processes, the second requires typically differential calculus which is hard)</a:t>
            </a:r>
          </a:p>
          <a:p>
            <a:r>
              <a:rPr lang="en-US" sz="2400" dirty="0"/>
              <a:t>Individual based models are excellent for including variability from the individuals, and easy to implement provided one is capable of simulating the system</a:t>
            </a:r>
          </a:p>
          <a:p>
            <a:r>
              <a:rPr lang="en-US" sz="2400" dirty="0"/>
              <a:t>Fuzzy logic models are great when… things are fuzzy </a:t>
            </a:r>
            <a:r>
              <a:rPr lang="en-US" sz="2400" dirty="0">
                <a:sym typeface="Wingdings" panose="05000000000000000000" pitchFamily="2" charset="2"/>
              </a:rPr>
              <a:t> - </a:t>
            </a:r>
            <a:r>
              <a:rPr lang="en-US" sz="1200" dirty="0">
                <a:sym typeface="Wingdings" panose="05000000000000000000" pitchFamily="2" charset="2"/>
              </a:rPr>
              <a:t>and I admit they are growing on me… </a:t>
            </a:r>
            <a:r>
              <a:rPr lang="en-US" sz="800" dirty="0">
                <a:sym typeface="Wingdings" panose="05000000000000000000" pitchFamily="2" charset="2"/>
              </a:rPr>
              <a:t>while I still feel they are just a name with nothing fundamentally different about them. Bayesian methods allow for uncertainty in state assignment in a very similar way, and are statistical models!</a:t>
            </a:r>
            <a:endParaRPr lang="en-US" sz="800" dirty="0"/>
          </a:p>
        </p:txBody>
      </p:sp>
    </p:spTree>
    <p:extLst>
      <p:ext uri="{BB962C8B-B14F-4D97-AF65-F5344CB8AC3E}">
        <p14:creationId xmlns:p14="http://schemas.microsoft.com/office/powerpoint/2010/main" val="314411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1CB7-AC3C-4F94-94BD-9328266AB97F}"/>
              </a:ext>
            </a:extLst>
          </p:cNvPr>
          <p:cNvSpPr>
            <a:spLocks noGrp="1"/>
          </p:cNvSpPr>
          <p:nvPr>
            <p:ph type="title"/>
          </p:nvPr>
        </p:nvSpPr>
        <p:spPr>
          <a:xfrm>
            <a:off x="1603122" y="394240"/>
            <a:ext cx="5937755" cy="3296915"/>
          </a:xfrm>
        </p:spPr>
        <p:txBody>
          <a:bodyPr>
            <a:normAutofit/>
          </a:bodyPr>
          <a:lstStyle/>
          <a:p>
            <a:r>
              <a:rPr lang="en-US" dirty="0"/>
              <a:t>“…A non-specialist user gets the impression that Fuzzy Logic could be re-formed into Bayesian theory with minimal changes in its definitions and axioms…”*</a:t>
            </a:r>
          </a:p>
        </p:txBody>
      </p:sp>
      <p:sp>
        <p:nvSpPr>
          <p:cNvPr id="3" name="Content Placeholder 2">
            <a:extLst>
              <a:ext uri="{FF2B5EF4-FFF2-40B4-BE49-F238E27FC236}">
                <a16:creationId xmlns:a16="http://schemas.microsoft.com/office/drawing/2014/main" id="{99C97244-FAE3-405F-8785-7E6D2DAF6E99}"/>
              </a:ext>
            </a:extLst>
          </p:cNvPr>
          <p:cNvSpPr>
            <a:spLocks noGrp="1"/>
          </p:cNvSpPr>
          <p:nvPr>
            <p:ph idx="1"/>
          </p:nvPr>
        </p:nvSpPr>
        <p:spPr>
          <a:xfrm>
            <a:off x="708423" y="6467619"/>
            <a:ext cx="8284575" cy="390381"/>
          </a:xfrm>
        </p:spPr>
        <p:txBody>
          <a:bodyPr>
            <a:normAutofit/>
          </a:bodyPr>
          <a:lstStyle/>
          <a:p>
            <a:pPr marL="0" indent="0">
              <a:buNone/>
            </a:pPr>
            <a:r>
              <a:rPr lang="en-US" sz="1400" dirty="0"/>
              <a:t>* https://www.quora.com/Why-is-Bayesian-approach-more-popular-nowadays-than-Fuzzy-Logic</a:t>
            </a:r>
          </a:p>
        </p:txBody>
      </p:sp>
      <p:pic>
        <p:nvPicPr>
          <p:cNvPr id="10" name="Picture 9">
            <a:extLst>
              <a:ext uri="{FF2B5EF4-FFF2-40B4-BE49-F238E27FC236}">
                <a16:creationId xmlns:a16="http://schemas.microsoft.com/office/drawing/2014/main" id="{25ADDE41-FCE3-4445-B4EA-5B127C931CAF}"/>
              </a:ext>
            </a:extLst>
          </p:cNvPr>
          <p:cNvPicPr>
            <a:picLocks noChangeAspect="1"/>
          </p:cNvPicPr>
          <p:nvPr/>
        </p:nvPicPr>
        <p:blipFill>
          <a:blip r:embed="rId2"/>
          <a:stretch>
            <a:fillRect/>
          </a:stretch>
        </p:blipFill>
        <p:spPr>
          <a:xfrm>
            <a:off x="1771649" y="4079479"/>
            <a:ext cx="5600700" cy="1971675"/>
          </a:xfrm>
          <a:prstGeom prst="rect">
            <a:avLst/>
          </a:prstGeom>
        </p:spPr>
      </p:pic>
      <p:sp>
        <p:nvSpPr>
          <p:cNvPr id="11" name="TextBox 10">
            <a:extLst>
              <a:ext uri="{FF2B5EF4-FFF2-40B4-BE49-F238E27FC236}">
                <a16:creationId xmlns:a16="http://schemas.microsoft.com/office/drawing/2014/main" id="{9DE72698-CA62-43F9-A321-8EEC14A76F17}"/>
              </a:ext>
            </a:extLst>
          </p:cNvPr>
          <p:cNvSpPr txBox="1"/>
          <p:nvPr/>
        </p:nvSpPr>
        <p:spPr>
          <a:xfrm>
            <a:off x="3516806" y="6051154"/>
            <a:ext cx="3855543" cy="215444"/>
          </a:xfrm>
          <a:prstGeom prst="rect">
            <a:avLst/>
          </a:prstGeom>
          <a:noFill/>
        </p:spPr>
        <p:txBody>
          <a:bodyPr wrap="none" rtlCol="0">
            <a:spAutoFit/>
          </a:bodyPr>
          <a:lstStyle/>
          <a:p>
            <a:r>
              <a:rPr lang="en-US" sz="800" dirty="0"/>
              <a:t>http://www.bel.utcluj.ro/dce/didactic/sln/lab_eng/2MultimiFuzzy_eng/html/FuzzySets.html</a:t>
            </a:r>
          </a:p>
        </p:txBody>
      </p:sp>
    </p:spTree>
    <p:extLst>
      <p:ext uri="{BB962C8B-B14F-4D97-AF65-F5344CB8AC3E}">
        <p14:creationId xmlns:p14="http://schemas.microsoft.com/office/powerpoint/2010/main" val="3144460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4CBEF-F861-4ACB-9FF5-E538B0AB577C}"/>
              </a:ext>
            </a:extLst>
          </p:cNvPr>
          <p:cNvSpPr>
            <a:spLocks noGrp="1"/>
          </p:cNvSpPr>
          <p:nvPr>
            <p:ph type="title"/>
          </p:nvPr>
        </p:nvSpPr>
        <p:spPr>
          <a:xfrm>
            <a:off x="1666430" y="481612"/>
            <a:ext cx="5937755" cy="2537633"/>
          </a:xfrm>
        </p:spPr>
        <p:txBody>
          <a:bodyPr>
            <a:normAutofit/>
          </a:bodyPr>
          <a:lstStyle/>
          <a:p>
            <a:r>
              <a:rPr lang="en-US" dirty="0"/>
              <a:t>“A FUZZY MODEL IS A BAYESIAN MODEL THAT WAS NOT DEFINED RIGOUROUSLY”</a:t>
            </a:r>
          </a:p>
        </p:txBody>
      </p:sp>
      <p:sp>
        <p:nvSpPr>
          <p:cNvPr id="3" name="Content Placeholder 2">
            <a:extLst>
              <a:ext uri="{FF2B5EF4-FFF2-40B4-BE49-F238E27FC236}">
                <a16:creationId xmlns:a16="http://schemas.microsoft.com/office/drawing/2014/main" id="{7AE921EB-4E77-4ACB-B0A2-0257014A1E36}"/>
              </a:ext>
            </a:extLst>
          </p:cNvPr>
          <p:cNvSpPr>
            <a:spLocks noGrp="1"/>
          </p:cNvSpPr>
          <p:nvPr>
            <p:ph idx="1"/>
          </p:nvPr>
        </p:nvSpPr>
        <p:spPr>
          <a:xfrm>
            <a:off x="3176053" y="5924709"/>
            <a:ext cx="6813336" cy="3101983"/>
          </a:xfrm>
        </p:spPr>
        <p:txBody>
          <a:bodyPr/>
          <a:lstStyle/>
          <a:p>
            <a:pPr marL="0" indent="0">
              <a:buNone/>
            </a:pPr>
            <a:r>
              <a:rPr lang="en-US" dirty="0"/>
              <a:t>TAM’s quote on 19/12/2018 </a:t>
            </a:r>
          </a:p>
          <a:p>
            <a:pPr marL="0" indent="0">
              <a:buNone/>
            </a:pPr>
            <a:r>
              <a:rPr lang="en-US" dirty="0"/>
              <a:t>TAM’s not quite sure if it is right, but is certainly seems like it!</a:t>
            </a:r>
          </a:p>
        </p:txBody>
      </p:sp>
      <p:pic>
        <p:nvPicPr>
          <p:cNvPr id="4" name="Picture 3">
            <a:extLst>
              <a:ext uri="{FF2B5EF4-FFF2-40B4-BE49-F238E27FC236}">
                <a16:creationId xmlns:a16="http://schemas.microsoft.com/office/drawing/2014/main" id="{17691539-8FC5-48A2-953A-B4688BD1F3EF}"/>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5607445" y="3321067"/>
            <a:ext cx="2286000" cy="2447925"/>
          </a:xfrm>
          <a:prstGeom prst="rect">
            <a:avLst/>
          </a:prstGeom>
        </p:spPr>
      </p:pic>
      <p:pic>
        <p:nvPicPr>
          <p:cNvPr id="5" name="Picture 4">
            <a:extLst>
              <a:ext uri="{FF2B5EF4-FFF2-40B4-BE49-F238E27FC236}">
                <a16:creationId xmlns:a16="http://schemas.microsoft.com/office/drawing/2014/main" id="{E5EC073C-FF42-4166-B165-FB60440C56A0}"/>
              </a:ext>
            </a:extLst>
          </p:cNvPr>
          <p:cNvPicPr>
            <a:picLocks noChangeAspect="1"/>
          </p:cNvPicPr>
          <p:nvPr/>
        </p:nvPicPr>
        <p:blipFill>
          <a:blip r:embed="rId4"/>
          <a:stretch>
            <a:fillRect/>
          </a:stretch>
        </p:blipFill>
        <p:spPr>
          <a:xfrm>
            <a:off x="1125745" y="3321067"/>
            <a:ext cx="2286000" cy="2447925"/>
          </a:xfrm>
          <a:prstGeom prst="rect">
            <a:avLst/>
          </a:prstGeom>
        </p:spPr>
      </p:pic>
      <p:sp>
        <p:nvSpPr>
          <p:cNvPr id="6" name="Arrow: Right 5">
            <a:extLst>
              <a:ext uri="{FF2B5EF4-FFF2-40B4-BE49-F238E27FC236}">
                <a16:creationId xmlns:a16="http://schemas.microsoft.com/office/drawing/2014/main" id="{E77A4DA8-FF6D-4A12-BC21-FCAC6CA8A4A1}"/>
              </a:ext>
            </a:extLst>
          </p:cNvPr>
          <p:cNvSpPr/>
          <p:nvPr/>
        </p:nvSpPr>
        <p:spPr>
          <a:xfrm>
            <a:off x="3674851" y="4390850"/>
            <a:ext cx="1613140" cy="310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5064BD2-CEAF-4997-85D8-5012D1E8D4B1}"/>
              </a:ext>
            </a:extLst>
          </p:cNvPr>
          <p:cNvSpPr txBox="1"/>
          <p:nvPr/>
        </p:nvSpPr>
        <p:spPr>
          <a:xfrm>
            <a:off x="1199070" y="3354327"/>
            <a:ext cx="802256" cy="369332"/>
          </a:xfrm>
          <a:prstGeom prst="rect">
            <a:avLst/>
          </a:prstGeom>
          <a:noFill/>
        </p:spPr>
        <p:txBody>
          <a:bodyPr wrap="square" rtlCol="0">
            <a:spAutoFit/>
          </a:bodyPr>
          <a:lstStyle/>
          <a:p>
            <a:r>
              <a:rPr lang="en-US" dirty="0"/>
              <a:t>Bayes</a:t>
            </a:r>
          </a:p>
        </p:txBody>
      </p:sp>
      <p:sp>
        <p:nvSpPr>
          <p:cNvPr id="8" name="TextBox 7">
            <a:extLst>
              <a:ext uri="{FF2B5EF4-FFF2-40B4-BE49-F238E27FC236}">
                <a16:creationId xmlns:a16="http://schemas.microsoft.com/office/drawing/2014/main" id="{1BA9CFE1-95E3-4592-8E4F-1B50F6E3E5EC}"/>
              </a:ext>
            </a:extLst>
          </p:cNvPr>
          <p:cNvSpPr txBox="1"/>
          <p:nvPr/>
        </p:nvSpPr>
        <p:spPr>
          <a:xfrm>
            <a:off x="5607445" y="3321067"/>
            <a:ext cx="802256" cy="646331"/>
          </a:xfrm>
          <a:prstGeom prst="rect">
            <a:avLst/>
          </a:prstGeom>
          <a:noFill/>
        </p:spPr>
        <p:txBody>
          <a:bodyPr wrap="square" rtlCol="0">
            <a:spAutoFit/>
          </a:bodyPr>
          <a:lstStyle/>
          <a:p>
            <a:r>
              <a:rPr lang="en-US" dirty="0"/>
              <a:t>Fuzzy Bayes</a:t>
            </a:r>
          </a:p>
        </p:txBody>
      </p:sp>
    </p:spTree>
    <p:extLst>
      <p:ext uri="{BB962C8B-B14F-4D97-AF65-F5344CB8AC3E}">
        <p14:creationId xmlns:p14="http://schemas.microsoft.com/office/powerpoint/2010/main" val="353921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21C68D-1C37-4BED-AAE4-A5BA1308BBCF}"/>
              </a:ext>
            </a:extLst>
          </p:cNvPr>
          <p:cNvSpPr txBox="1"/>
          <p:nvPr/>
        </p:nvSpPr>
        <p:spPr>
          <a:xfrm>
            <a:off x="133350" y="6477000"/>
            <a:ext cx="8905875" cy="307777"/>
          </a:xfrm>
          <a:prstGeom prst="rect">
            <a:avLst/>
          </a:prstGeom>
          <a:noFill/>
        </p:spPr>
        <p:txBody>
          <a:bodyPr wrap="square" rtlCol="0">
            <a:spAutoFit/>
          </a:bodyPr>
          <a:lstStyle/>
          <a:p>
            <a:r>
              <a:rPr lang="en-US" sz="1400" dirty="0"/>
              <a:t>https://www.researchgate.net/post/Are_fuzzy_models_really_just_models_with_a_Bayesian_personality_in_desguise</a:t>
            </a:r>
          </a:p>
        </p:txBody>
      </p:sp>
      <p:pic>
        <p:nvPicPr>
          <p:cNvPr id="5" name="Picture 4">
            <a:extLst>
              <a:ext uri="{FF2B5EF4-FFF2-40B4-BE49-F238E27FC236}">
                <a16:creationId xmlns:a16="http://schemas.microsoft.com/office/drawing/2014/main" id="{799B6360-02B3-40FB-8E5E-9D37EF0875D0}"/>
              </a:ext>
            </a:extLst>
          </p:cNvPr>
          <p:cNvPicPr>
            <a:picLocks noChangeAspect="1"/>
          </p:cNvPicPr>
          <p:nvPr/>
        </p:nvPicPr>
        <p:blipFill>
          <a:blip r:embed="rId2"/>
          <a:stretch>
            <a:fillRect/>
          </a:stretch>
        </p:blipFill>
        <p:spPr>
          <a:xfrm>
            <a:off x="0" y="1351927"/>
            <a:ext cx="9144000" cy="4154145"/>
          </a:xfrm>
          <a:prstGeom prst="rect">
            <a:avLst/>
          </a:prstGeom>
        </p:spPr>
      </p:pic>
    </p:spTree>
    <p:extLst>
      <p:ext uri="{BB962C8B-B14F-4D97-AF65-F5344CB8AC3E}">
        <p14:creationId xmlns:p14="http://schemas.microsoft.com/office/powerpoint/2010/main" val="181193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C918-B7B8-4E4C-BA1D-11CAA76B5D49}"/>
              </a:ext>
            </a:extLst>
          </p:cNvPr>
          <p:cNvSpPr>
            <a:spLocks noGrp="1"/>
          </p:cNvSpPr>
          <p:nvPr>
            <p:ph type="title"/>
          </p:nvPr>
        </p:nvSpPr>
        <p:spPr>
          <a:xfrm>
            <a:off x="1212777" y="464359"/>
            <a:ext cx="6718446" cy="2192577"/>
          </a:xfrm>
        </p:spPr>
        <p:txBody>
          <a:bodyPr>
            <a:normAutofit fontScale="90000"/>
          </a:bodyPr>
          <a:lstStyle/>
          <a:p>
            <a:r>
              <a:rPr lang="en-US" sz="2800" dirty="0"/>
              <a:t>There are many classes and types of models, and many model classifications possible</a:t>
            </a:r>
            <a:br>
              <a:rPr lang="en-US" sz="2800" dirty="0"/>
            </a:br>
            <a:endParaRPr lang="en-US" dirty="0"/>
          </a:p>
        </p:txBody>
      </p:sp>
    </p:spTree>
    <p:extLst>
      <p:ext uri="{BB962C8B-B14F-4D97-AF65-F5344CB8AC3E}">
        <p14:creationId xmlns:p14="http://schemas.microsoft.com/office/powerpoint/2010/main" val="318236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728E9-9486-4D45-B47D-B13966245781}"/>
              </a:ext>
            </a:extLst>
          </p:cNvPr>
          <p:cNvSpPr>
            <a:spLocks noGrp="1"/>
          </p:cNvSpPr>
          <p:nvPr>
            <p:ph type="title"/>
          </p:nvPr>
        </p:nvSpPr>
        <p:spPr>
          <a:xfrm>
            <a:off x="2216858" y="474777"/>
            <a:ext cx="5937755" cy="1188720"/>
          </a:xfrm>
        </p:spPr>
        <p:txBody>
          <a:bodyPr/>
          <a:lstStyle/>
          <a:p>
            <a:r>
              <a:rPr lang="en-US" dirty="0"/>
              <a:t>Other types of </a:t>
            </a:r>
            <a:r>
              <a:rPr lang="en-US" dirty="0" err="1"/>
              <a:t>modelS</a:t>
            </a:r>
            <a:r>
              <a:rPr lang="en-US" dirty="0"/>
              <a:t> exist</a:t>
            </a:r>
          </a:p>
        </p:txBody>
      </p:sp>
      <p:pic>
        <p:nvPicPr>
          <p:cNvPr id="4" name="Picture 3">
            <a:extLst>
              <a:ext uri="{FF2B5EF4-FFF2-40B4-BE49-F238E27FC236}">
                <a16:creationId xmlns:a16="http://schemas.microsoft.com/office/drawing/2014/main" id="{09DAA863-D48F-49D1-A07B-81D52E0DC85F}"/>
              </a:ext>
            </a:extLst>
          </p:cNvPr>
          <p:cNvPicPr>
            <a:picLocks noChangeAspect="1"/>
          </p:cNvPicPr>
          <p:nvPr/>
        </p:nvPicPr>
        <p:blipFill>
          <a:blip r:embed="rId2"/>
          <a:stretch>
            <a:fillRect/>
          </a:stretch>
        </p:blipFill>
        <p:spPr>
          <a:xfrm>
            <a:off x="1302993" y="2046566"/>
            <a:ext cx="6538013" cy="3742297"/>
          </a:xfrm>
          <a:prstGeom prst="rect">
            <a:avLst/>
          </a:prstGeom>
        </p:spPr>
      </p:pic>
      <p:pic>
        <p:nvPicPr>
          <p:cNvPr id="5" name="Picture 4">
            <a:extLst>
              <a:ext uri="{FF2B5EF4-FFF2-40B4-BE49-F238E27FC236}">
                <a16:creationId xmlns:a16="http://schemas.microsoft.com/office/drawing/2014/main" id="{5BBD8027-9DF0-4EEE-851C-8FB70ED7ABAA}"/>
              </a:ext>
            </a:extLst>
          </p:cNvPr>
          <p:cNvPicPr>
            <a:picLocks noChangeAspect="1"/>
          </p:cNvPicPr>
          <p:nvPr/>
        </p:nvPicPr>
        <p:blipFill>
          <a:blip r:embed="rId3"/>
          <a:stretch>
            <a:fillRect/>
          </a:stretch>
        </p:blipFill>
        <p:spPr>
          <a:xfrm>
            <a:off x="4390846" y="3860184"/>
            <a:ext cx="4428406" cy="2821243"/>
          </a:xfrm>
          <a:prstGeom prst="rect">
            <a:avLst/>
          </a:prstGeom>
        </p:spPr>
      </p:pic>
      <p:pic>
        <p:nvPicPr>
          <p:cNvPr id="6" name="Picture 5">
            <a:extLst>
              <a:ext uri="{FF2B5EF4-FFF2-40B4-BE49-F238E27FC236}">
                <a16:creationId xmlns:a16="http://schemas.microsoft.com/office/drawing/2014/main" id="{D6DBC814-638F-433B-BC14-7BFE5259248A}"/>
              </a:ext>
            </a:extLst>
          </p:cNvPr>
          <p:cNvPicPr>
            <a:picLocks noChangeAspect="1"/>
          </p:cNvPicPr>
          <p:nvPr/>
        </p:nvPicPr>
        <p:blipFill>
          <a:blip r:embed="rId4"/>
          <a:stretch>
            <a:fillRect/>
          </a:stretch>
        </p:blipFill>
        <p:spPr>
          <a:xfrm>
            <a:off x="0" y="0"/>
            <a:ext cx="1680174" cy="1088932"/>
          </a:xfrm>
          <a:prstGeom prst="rect">
            <a:avLst/>
          </a:prstGeom>
        </p:spPr>
      </p:pic>
      <p:sp>
        <p:nvSpPr>
          <p:cNvPr id="8" name="TextBox 7">
            <a:extLst>
              <a:ext uri="{FF2B5EF4-FFF2-40B4-BE49-F238E27FC236}">
                <a16:creationId xmlns:a16="http://schemas.microsoft.com/office/drawing/2014/main" id="{892B167D-D52F-4D2E-8589-BA3D01663889}"/>
              </a:ext>
            </a:extLst>
          </p:cNvPr>
          <p:cNvSpPr txBox="1"/>
          <p:nvPr/>
        </p:nvSpPr>
        <p:spPr>
          <a:xfrm>
            <a:off x="86263" y="6623386"/>
            <a:ext cx="9333781" cy="246221"/>
          </a:xfrm>
          <a:prstGeom prst="rect">
            <a:avLst/>
          </a:prstGeom>
          <a:noFill/>
        </p:spPr>
        <p:txBody>
          <a:bodyPr wrap="square" rtlCol="0">
            <a:spAutoFit/>
          </a:bodyPr>
          <a:lstStyle/>
          <a:p>
            <a:r>
              <a:rPr lang="en-US" sz="1000" dirty="0"/>
              <a:t>Jorgensen, S. E. &amp; </a:t>
            </a:r>
            <a:r>
              <a:rPr lang="en-US" sz="1000" dirty="0" err="1"/>
              <a:t>Fath</a:t>
            </a:r>
            <a:r>
              <a:rPr lang="en-US" sz="1000" dirty="0"/>
              <a:t>, B. D. 2011 Fundamentals of Ecological Modelling, Applications in Environmental Management and Research. 4th edition. Elsevier</a:t>
            </a:r>
          </a:p>
        </p:txBody>
      </p:sp>
    </p:spTree>
    <p:extLst>
      <p:ext uri="{BB962C8B-B14F-4D97-AF65-F5344CB8AC3E}">
        <p14:creationId xmlns:p14="http://schemas.microsoft.com/office/powerpoint/2010/main" val="2131326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59D3F-F15D-4A40-8372-8E40709F41F7}"/>
              </a:ext>
            </a:extLst>
          </p:cNvPr>
          <p:cNvSpPr>
            <a:spLocks noGrp="1"/>
          </p:cNvSpPr>
          <p:nvPr>
            <p:ph idx="1"/>
          </p:nvPr>
        </p:nvSpPr>
        <p:spPr>
          <a:xfrm>
            <a:off x="468996" y="2509505"/>
            <a:ext cx="8675004" cy="3424107"/>
          </a:xfrm>
        </p:spPr>
        <p:txBody>
          <a:bodyPr>
            <a:normAutofit/>
          </a:bodyPr>
          <a:lstStyle/>
          <a:p>
            <a:r>
              <a:rPr lang="pt-BR" sz="2400" dirty="0">
                <a:solidFill>
                  <a:srgbClr val="212121"/>
                </a:solidFill>
                <a:latin typeface="Roboto"/>
              </a:rPr>
              <a:t>14:00-16:00 – Work presentations </a:t>
            </a:r>
          </a:p>
          <a:p>
            <a:pPr lvl="1"/>
            <a:r>
              <a:rPr lang="pt-BR" sz="2200" dirty="0">
                <a:solidFill>
                  <a:srgbClr val="212121"/>
                </a:solidFill>
                <a:latin typeface="Roboto"/>
              </a:rPr>
              <a:t>Modelos Estacionários</a:t>
            </a:r>
          </a:p>
          <a:p>
            <a:pPr lvl="1"/>
            <a:r>
              <a:rPr lang="pt-BR" sz="2200" dirty="0">
                <a:solidFill>
                  <a:srgbClr val="212121"/>
                </a:solidFill>
                <a:latin typeface="Roboto"/>
              </a:rPr>
              <a:t>Modelos Dinâmicos</a:t>
            </a:r>
          </a:p>
          <a:p>
            <a:pPr lvl="1"/>
            <a:r>
              <a:rPr lang="pt-BR" sz="2200" dirty="0">
                <a:solidFill>
                  <a:srgbClr val="212121"/>
                </a:solidFill>
                <a:latin typeface="Roboto"/>
              </a:rPr>
              <a:t>Modelos com Base no Indivíduo</a:t>
            </a:r>
          </a:p>
          <a:p>
            <a:pPr lvl="1"/>
            <a:r>
              <a:rPr lang="pt-BR" sz="2200" dirty="0">
                <a:solidFill>
                  <a:srgbClr val="212121"/>
                </a:solidFill>
                <a:latin typeface="Roboto"/>
              </a:rPr>
              <a:t>Modelos de Lógica Difusa</a:t>
            </a:r>
          </a:p>
          <a:p>
            <a:r>
              <a:rPr lang="pt-BR" sz="2400" dirty="0">
                <a:solidFill>
                  <a:srgbClr val="212121"/>
                </a:solidFill>
                <a:latin typeface="Roboto"/>
              </a:rPr>
              <a:t>16:00 - Concluding remarks to “Modelação Ecológica” </a:t>
            </a:r>
          </a:p>
          <a:p>
            <a:endParaRPr lang="pt-BR" sz="2400" dirty="0">
              <a:solidFill>
                <a:srgbClr val="212121"/>
              </a:solidFill>
              <a:latin typeface="Roboto"/>
            </a:endParaRPr>
          </a:p>
        </p:txBody>
      </p:sp>
      <p:sp>
        <p:nvSpPr>
          <p:cNvPr id="5" name="TextBox 4">
            <a:extLst>
              <a:ext uri="{FF2B5EF4-FFF2-40B4-BE49-F238E27FC236}">
                <a16:creationId xmlns:a16="http://schemas.microsoft.com/office/drawing/2014/main" id="{04693340-588B-45EC-816B-07405437A67E}"/>
              </a:ext>
            </a:extLst>
          </p:cNvPr>
          <p:cNvSpPr txBox="1"/>
          <p:nvPr/>
        </p:nvSpPr>
        <p:spPr>
          <a:xfrm>
            <a:off x="114299" y="438150"/>
            <a:ext cx="9324975" cy="1323439"/>
          </a:xfrm>
          <a:prstGeom prst="rect">
            <a:avLst/>
          </a:prstGeom>
          <a:noFill/>
        </p:spPr>
        <p:txBody>
          <a:bodyPr wrap="square" rtlCol="0">
            <a:spAutoFit/>
          </a:bodyPr>
          <a:lstStyle/>
          <a:p>
            <a:pPr algn="ctr"/>
            <a:r>
              <a:rPr lang="en-US" sz="8000" dirty="0">
                <a:latin typeface="Chiller" panose="04020404031007020602" pitchFamily="82" charset="0"/>
              </a:rPr>
              <a:t>Today’s Menu</a:t>
            </a:r>
          </a:p>
        </p:txBody>
      </p:sp>
    </p:spTree>
    <p:extLst>
      <p:ext uri="{BB962C8B-B14F-4D97-AF65-F5344CB8AC3E}">
        <p14:creationId xmlns:p14="http://schemas.microsoft.com/office/powerpoint/2010/main" val="331006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19D24D-1070-4069-AF2F-C3B49B856246}"/>
              </a:ext>
            </a:extLst>
          </p:cNvPr>
          <p:cNvPicPr>
            <a:picLocks noChangeAspect="1"/>
          </p:cNvPicPr>
          <p:nvPr/>
        </p:nvPicPr>
        <p:blipFill>
          <a:blip r:embed="rId2"/>
          <a:stretch>
            <a:fillRect/>
          </a:stretch>
        </p:blipFill>
        <p:spPr>
          <a:xfrm>
            <a:off x="1966823" y="55133"/>
            <a:ext cx="5098211" cy="900789"/>
          </a:xfrm>
          <a:prstGeom prst="rect">
            <a:avLst/>
          </a:prstGeom>
        </p:spPr>
      </p:pic>
      <p:pic>
        <p:nvPicPr>
          <p:cNvPr id="4" name="Picture 3">
            <a:extLst>
              <a:ext uri="{FF2B5EF4-FFF2-40B4-BE49-F238E27FC236}">
                <a16:creationId xmlns:a16="http://schemas.microsoft.com/office/drawing/2014/main" id="{20037394-9DC6-44C9-84EB-57E486A2471B}"/>
              </a:ext>
            </a:extLst>
          </p:cNvPr>
          <p:cNvPicPr>
            <a:picLocks noChangeAspect="1"/>
          </p:cNvPicPr>
          <p:nvPr/>
        </p:nvPicPr>
        <p:blipFill>
          <a:blip r:embed="rId3"/>
          <a:stretch>
            <a:fillRect/>
          </a:stretch>
        </p:blipFill>
        <p:spPr>
          <a:xfrm>
            <a:off x="1966823" y="1215400"/>
            <a:ext cx="5013548" cy="5642600"/>
          </a:xfrm>
          <a:prstGeom prst="rect">
            <a:avLst/>
          </a:prstGeom>
        </p:spPr>
      </p:pic>
      <p:sp>
        <p:nvSpPr>
          <p:cNvPr id="5" name="Rectangle 4">
            <a:extLst>
              <a:ext uri="{FF2B5EF4-FFF2-40B4-BE49-F238E27FC236}">
                <a16:creationId xmlns:a16="http://schemas.microsoft.com/office/drawing/2014/main" id="{5FFEBD4A-CF23-41B6-9FB2-B75F41FC6057}"/>
              </a:ext>
            </a:extLst>
          </p:cNvPr>
          <p:cNvSpPr/>
          <p:nvPr/>
        </p:nvSpPr>
        <p:spPr>
          <a:xfrm>
            <a:off x="4775523" y="134687"/>
            <a:ext cx="1400991" cy="158613"/>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1D0DC6-24E5-41A8-8B8E-24F75854EA62}"/>
              </a:ext>
            </a:extLst>
          </p:cNvPr>
          <p:cNvSpPr/>
          <p:nvPr/>
        </p:nvSpPr>
        <p:spPr>
          <a:xfrm>
            <a:off x="3407434" y="1506747"/>
            <a:ext cx="2329132" cy="172528"/>
          </a:xfrm>
          <a:prstGeom prst="rect">
            <a:avLst/>
          </a:prstGeom>
          <a:solidFill>
            <a:srgbClr val="92D05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C16216-665A-4C00-B7FA-872EE71D6EC4}"/>
              </a:ext>
            </a:extLst>
          </p:cNvPr>
          <p:cNvSpPr/>
          <p:nvPr/>
        </p:nvSpPr>
        <p:spPr>
          <a:xfrm>
            <a:off x="2094617" y="3924932"/>
            <a:ext cx="1821775" cy="2708781"/>
          </a:xfrm>
          <a:prstGeom prst="rect">
            <a:avLst/>
          </a:prstGeom>
          <a:solidFill>
            <a:schemeClr val="accent3">
              <a:lumMod val="40000"/>
              <a:lumOff val="6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36A846-7DFF-41F8-85FC-89BBDEFDC1A4}"/>
              </a:ext>
            </a:extLst>
          </p:cNvPr>
          <p:cNvSpPr txBox="1"/>
          <p:nvPr/>
        </p:nvSpPr>
        <p:spPr>
          <a:xfrm>
            <a:off x="2163629" y="4129028"/>
            <a:ext cx="888521" cy="2893100"/>
          </a:xfrm>
          <a:prstGeom prst="rect">
            <a:avLst/>
          </a:prstGeom>
          <a:noFill/>
        </p:spPr>
        <p:txBody>
          <a:bodyPr wrap="square" rtlCol="0">
            <a:spAutoFit/>
          </a:bodyPr>
          <a:lstStyle/>
          <a:p>
            <a:r>
              <a:rPr lang="en-US" sz="1250" dirty="0"/>
              <a:t>1</a:t>
            </a:r>
          </a:p>
          <a:p>
            <a:r>
              <a:rPr lang="en-US" sz="1250" dirty="0"/>
              <a:t>2</a:t>
            </a:r>
          </a:p>
          <a:p>
            <a:r>
              <a:rPr lang="en-US" sz="1250" dirty="0"/>
              <a:t>3</a:t>
            </a:r>
          </a:p>
          <a:p>
            <a:r>
              <a:rPr lang="en-US" sz="1250" dirty="0"/>
              <a:t>4</a:t>
            </a:r>
          </a:p>
          <a:p>
            <a:r>
              <a:rPr lang="en-US" sz="1250" dirty="0"/>
              <a:t>5</a:t>
            </a:r>
          </a:p>
          <a:p>
            <a:r>
              <a:rPr lang="en-US" sz="1250" dirty="0"/>
              <a:t>6</a:t>
            </a:r>
          </a:p>
          <a:p>
            <a:r>
              <a:rPr lang="en-US" sz="1250" dirty="0"/>
              <a:t>7</a:t>
            </a:r>
          </a:p>
          <a:p>
            <a:r>
              <a:rPr lang="en-US" sz="1250" dirty="0"/>
              <a:t>8</a:t>
            </a:r>
          </a:p>
          <a:p>
            <a:r>
              <a:rPr lang="en-US" sz="1250" dirty="0"/>
              <a:t>9</a:t>
            </a:r>
          </a:p>
          <a:p>
            <a:r>
              <a:rPr lang="en-US" sz="1250" dirty="0"/>
              <a:t>10</a:t>
            </a:r>
          </a:p>
          <a:p>
            <a:r>
              <a:rPr lang="en-US" sz="1250" dirty="0"/>
              <a:t>11</a:t>
            </a:r>
          </a:p>
          <a:p>
            <a:r>
              <a:rPr lang="en-US" sz="1250" dirty="0"/>
              <a:t>12</a:t>
            </a:r>
          </a:p>
          <a:p>
            <a:r>
              <a:rPr lang="en-US" sz="1250" dirty="0"/>
              <a:t>13</a:t>
            </a:r>
          </a:p>
          <a:p>
            <a:endParaRPr lang="en-US" sz="1250" dirty="0"/>
          </a:p>
        </p:txBody>
      </p:sp>
      <p:sp>
        <p:nvSpPr>
          <p:cNvPr id="10" name="Rectangle 9">
            <a:extLst>
              <a:ext uri="{FF2B5EF4-FFF2-40B4-BE49-F238E27FC236}">
                <a16:creationId xmlns:a16="http://schemas.microsoft.com/office/drawing/2014/main" id="{BE70AEEE-DE67-47AC-B568-2971DE0C20CF}"/>
              </a:ext>
            </a:extLst>
          </p:cNvPr>
          <p:cNvSpPr/>
          <p:nvPr/>
        </p:nvSpPr>
        <p:spPr>
          <a:xfrm>
            <a:off x="5121215" y="2073214"/>
            <a:ext cx="1859156" cy="172528"/>
          </a:xfrm>
          <a:prstGeom prst="rect">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8831430-1F73-4E1F-8FD8-C7A16CB1F198}"/>
              </a:ext>
            </a:extLst>
          </p:cNvPr>
          <p:cNvSpPr txBox="1"/>
          <p:nvPr/>
        </p:nvSpPr>
        <p:spPr>
          <a:xfrm>
            <a:off x="7496355" y="1608134"/>
            <a:ext cx="1121434" cy="4247317"/>
          </a:xfrm>
          <a:prstGeom prst="rect">
            <a:avLst/>
          </a:prstGeom>
          <a:noFill/>
        </p:spPr>
        <p:txBody>
          <a:bodyPr wrap="square" rtlCol="0">
            <a:spAutoFit/>
          </a:bodyPr>
          <a:lstStyle/>
          <a:p>
            <a:pPr algn="ctr"/>
            <a:r>
              <a:rPr lang="en-US" dirty="0"/>
              <a:t>14?</a:t>
            </a:r>
          </a:p>
          <a:p>
            <a:pPr algn="ctr"/>
            <a:endParaRPr lang="en-US" dirty="0"/>
          </a:p>
          <a:p>
            <a:pPr algn="ctr"/>
            <a:r>
              <a:rPr lang="en-US" dirty="0"/>
              <a:t>10?</a:t>
            </a:r>
          </a:p>
          <a:p>
            <a:pPr algn="ctr"/>
            <a:endParaRPr lang="en-US" dirty="0"/>
          </a:p>
          <a:p>
            <a:pPr algn="ctr"/>
            <a:r>
              <a:rPr lang="en-US" dirty="0"/>
              <a:t>11?</a:t>
            </a:r>
          </a:p>
          <a:p>
            <a:pPr algn="ctr"/>
            <a:endParaRPr lang="en-US" dirty="0"/>
          </a:p>
          <a:p>
            <a:pPr algn="ctr"/>
            <a:r>
              <a:rPr lang="en-US" dirty="0"/>
              <a:t>13?</a:t>
            </a:r>
          </a:p>
          <a:p>
            <a:pPr algn="ctr"/>
            <a:endParaRPr lang="en-US" dirty="0"/>
          </a:p>
          <a:p>
            <a:pPr algn="ctr"/>
            <a:r>
              <a:rPr lang="en-US" dirty="0"/>
              <a:t>LOL</a:t>
            </a:r>
          </a:p>
          <a:p>
            <a:pPr algn="ctr"/>
            <a:endParaRPr lang="en-US" dirty="0"/>
          </a:p>
          <a:p>
            <a:pPr algn="ctr"/>
            <a:r>
              <a:rPr lang="en-US" dirty="0"/>
              <a:t>A very fuzzy number of model types !!!</a:t>
            </a:r>
          </a:p>
        </p:txBody>
      </p:sp>
      <p:pic>
        <p:nvPicPr>
          <p:cNvPr id="13" name="Picture 12">
            <a:extLst>
              <a:ext uri="{FF2B5EF4-FFF2-40B4-BE49-F238E27FC236}">
                <a16:creationId xmlns:a16="http://schemas.microsoft.com/office/drawing/2014/main" id="{74ECE26D-EE2C-4346-8170-769B6BA9C25D}"/>
              </a:ext>
            </a:extLst>
          </p:cNvPr>
          <p:cNvPicPr>
            <a:picLocks noChangeAspect="1"/>
          </p:cNvPicPr>
          <p:nvPr/>
        </p:nvPicPr>
        <p:blipFill>
          <a:blip r:embed="rId4"/>
          <a:stretch>
            <a:fillRect/>
          </a:stretch>
        </p:blipFill>
        <p:spPr>
          <a:xfrm>
            <a:off x="63096" y="55133"/>
            <a:ext cx="1821776" cy="1096207"/>
          </a:xfrm>
          <a:prstGeom prst="rect">
            <a:avLst/>
          </a:prstGeom>
        </p:spPr>
      </p:pic>
      <p:pic>
        <p:nvPicPr>
          <p:cNvPr id="14" name="Picture 13">
            <a:extLst>
              <a:ext uri="{FF2B5EF4-FFF2-40B4-BE49-F238E27FC236}">
                <a16:creationId xmlns:a16="http://schemas.microsoft.com/office/drawing/2014/main" id="{2883C275-92C5-40FB-AC8E-546639BAAC52}"/>
              </a:ext>
            </a:extLst>
          </p:cNvPr>
          <p:cNvPicPr>
            <a:picLocks noChangeAspect="1"/>
          </p:cNvPicPr>
          <p:nvPr/>
        </p:nvPicPr>
        <p:blipFill>
          <a:blip r:embed="rId5"/>
          <a:stretch>
            <a:fillRect/>
          </a:stretch>
        </p:blipFill>
        <p:spPr>
          <a:xfrm>
            <a:off x="140904" y="1216999"/>
            <a:ext cx="1567927" cy="2212001"/>
          </a:xfrm>
          <a:prstGeom prst="rect">
            <a:avLst/>
          </a:prstGeom>
        </p:spPr>
      </p:pic>
      <p:sp>
        <p:nvSpPr>
          <p:cNvPr id="15" name="Arrow: Right 14">
            <a:extLst>
              <a:ext uri="{FF2B5EF4-FFF2-40B4-BE49-F238E27FC236}">
                <a16:creationId xmlns:a16="http://schemas.microsoft.com/office/drawing/2014/main" id="{1575EEB4-FE80-4B1A-BC6B-2002B30CCBBB}"/>
              </a:ext>
            </a:extLst>
          </p:cNvPr>
          <p:cNvSpPr/>
          <p:nvPr/>
        </p:nvSpPr>
        <p:spPr>
          <a:xfrm>
            <a:off x="844188" y="2446456"/>
            <a:ext cx="993639" cy="98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944A6CF-ACA0-4FD2-A5DA-8A5747081B37}"/>
              </a:ext>
            </a:extLst>
          </p:cNvPr>
          <p:cNvPicPr>
            <a:picLocks noChangeAspect="1"/>
          </p:cNvPicPr>
          <p:nvPr/>
        </p:nvPicPr>
        <p:blipFill>
          <a:blip r:embed="rId6"/>
          <a:stretch>
            <a:fillRect/>
          </a:stretch>
        </p:blipFill>
        <p:spPr>
          <a:xfrm>
            <a:off x="355763" y="3567081"/>
            <a:ext cx="1236441" cy="1492256"/>
          </a:xfrm>
          <a:prstGeom prst="rect">
            <a:avLst/>
          </a:prstGeom>
        </p:spPr>
      </p:pic>
    </p:spTree>
    <p:extLst>
      <p:ext uri="{BB962C8B-B14F-4D97-AF65-F5344CB8AC3E}">
        <p14:creationId xmlns:p14="http://schemas.microsoft.com/office/powerpoint/2010/main" val="15684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1000"/>
                                  </p:stCondLst>
                                  <p:childTnLst>
                                    <p:set>
                                      <p:cBhvr>
                                        <p:cTn id="23" dur="1" fill="hold">
                                          <p:stCondLst>
                                            <p:cond delay="0"/>
                                          </p:stCondLst>
                                        </p:cTn>
                                        <p:tgtEl>
                                          <p:spTgt spid="11">
                                            <p:txEl>
                                              <p:pRg st="0" end="0"/>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grpId="0" nodeType="afterEffect">
                                  <p:stCondLst>
                                    <p:cond delay="100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par>
                          <p:cTn id="27" fill="hold">
                            <p:stCondLst>
                              <p:cond delay="2000"/>
                            </p:stCondLst>
                            <p:childTnLst>
                              <p:par>
                                <p:cTn id="28" presetID="1" presetClass="entr" presetSubtype="0" fill="hold" grpId="0" nodeType="afterEffect">
                                  <p:stCondLst>
                                    <p:cond delay="1000"/>
                                  </p:stCondLst>
                                  <p:childTnLst>
                                    <p:set>
                                      <p:cBhvr>
                                        <p:cTn id="29" dur="1" fill="hold">
                                          <p:stCondLst>
                                            <p:cond delay="0"/>
                                          </p:stCondLst>
                                        </p:cTn>
                                        <p:tgtEl>
                                          <p:spTgt spid="11">
                                            <p:txEl>
                                              <p:pRg st="4" end="4"/>
                                            </p:txEl>
                                          </p:spTgt>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grpId="0" nodeType="afterEffect">
                                  <p:stCondLst>
                                    <p:cond delay="1000"/>
                                  </p:stCondLst>
                                  <p:childTnLst>
                                    <p:set>
                                      <p:cBhvr>
                                        <p:cTn id="32" dur="1" fill="hold">
                                          <p:stCondLst>
                                            <p:cond delay="0"/>
                                          </p:stCondLst>
                                        </p:cTn>
                                        <p:tgtEl>
                                          <p:spTgt spid="11">
                                            <p:txEl>
                                              <p:pRg st="6" end="6"/>
                                            </p:txEl>
                                          </p:spTgt>
                                        </p:tgtEl>
                                        <p:attrNameLst>
                                          <p:attrName>style.visibility</p:attrName>
                                        </p:attrNameLst>
                                      </p:cBhvr>
                                      <p:to>
                                        <p:strVal val="visible"/>
                                      </p:to>
                                    </p:set>
                                  </p:childTnLst>
                                </p:cTn>
                              </p:par>
                            </p:childTnLst>
                          </p:cTn>
                        </p:par>
                        <p:par>
                          <p:cTn id="33" fill="hold">
                            <p:stCondLst>
                              <p:cond delay="4000"/>
                            </p:stCondLst>
                            <p:childTnLst>
                              <p:par>
                                <p:cTn id="34" presetID="1" presetClass="entr" presetSubtype="0" fill="hold" grpId="0" nodeType="afterEffect">
                                  <p:stCondLst>
                                    <p:cond delay="1000"/>
                                  </p:stCondLst>
                                  <p:childTnLst>
                                    <p:set>
                                      <p:cBhvr>
                                        <p:cTn id="35" dur="1" fill="hold">
                                          <p:stCondLst>
                                            <p:cond delay="0"/>
                                          </p:stCondLst>
                                        </p:cTn>
                                        <p:tgtEl>
                                          <p:spTgt spid="11">
                                            <p:txEl>
                                              <p:pRg st="8" end="8"/>
                                            </p:txEl>
                                          </p:spTgt>
                                        </p:tgtEl>
                                        <p:attrNameLst>
                                          <p:attrName>style.visibility</p:attrName>
                                        </p:attrNameLst>
                                      </p:cBhvr>
                                      <p:to>
                                        <p:strVal val="visible"/>
                                      </p:to>
                                    </p:set>
                                  </p:childTnLst>
                                </p:cTn>
                              </p:par>
                            </p:childTnLst>
                          </p:cTn>
                        </p:par>
                        <p:par>
                          <p:cTn id="36" fill="hold">
                            <p:stCondLst>
                              <p:cond delay="5000"/>
                            </p:stCondLst>
                            <p:childTnLst>
                              <p:par>
                                <p:cTn id="37" presetID="1" presetClass="entr" presetSubtype="0" fill="hold" grpId="0" nodeType="afterEffect">
                                  <p:stCondLst>
                                    <p:cond delay="1000"/>
                                  </p:stCondLst>
                                  <p:childTnLst>
                                    <p:set>
                                      <p:cBhvr>
                                        <p:cTn id="38"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animBg="1"/>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EB77-CC36-4290-99D7-A6E4D61E8D77}"/>
              </a:ext>
            </a:extLst>
          </p:cNvPr>
          <p:cNvSpPr>
            <a:spLocks noGrp="1"/>
          </p:cNvSpPr>
          <p:nvPr>
            <p:ph type="title"/>
          </p:nvPr>
        </p:nvSpPr>
        <p:spPr>
          <a:xfrm>
            <a:off x="156411" y="302955"/>
            <a:ext cx="8867273" cy="1188720"/>
          </a:xfrm>
        </p:spPr>
        <p:txBody>
          <a:bodyPr/>
          <a:lstStyle/>
          <a:p>
            <a:r>
              <a:rPr lang="en-US" dirty="0" err="1"/>
              <a:t>Modelação</a:t>
            </a:r>
            <a:r>
              <a:rPr lang="en-US" dirty="0"/>
              <a:t> ECOLÓGICA: Take home messages</a:t>
            </a:r>
          </a:p>
        </p:txBody>
      </p:sp>
      <p:sp>
        <p:nvSpPr>
          <p:cNvPr id="3" name="Content Placeholder 2">
            <a:extLst>
              <a:ext uri="{FF2B5EF4-FFF2-40B4-BE49-F238E27FC236}">
                <a16:creationId xmlns:a16="http://schemas.microsoft.com/office/drawing/2014/main" id="{391565C1-E019-4B31-A9F2-61BDF95CFB9D}"/>
              </a:ext>
            </a:extLst>
          </p:cNvPr>
          <p:cNvSpPr>
            <a:spLocks noGrp="1"/>
          </p:cNvSpPr>
          <p:nvPr>
            <p:ph idx="1"/>
          </p:nvPr>
        </p:nvSpPr>
        <p:spPr>
          <a:xfrm>
            <a:off x="451013" y="2008491"/>
            <a:ext cx="8476418" cy="2116476"/>
          </a:xfrm>
        </p:spPr>
        <p:txBody>
          <a:bodyPr>
            <a:noAutofit/>
          </a:bodyPr>
          <a:lstStyle/>
          <a:p>
            <a:r>
              <a:rPr lang="en-US" sz="2400" dirty="0"/>
              <a:t>Modern Biology and Ecology do not exist with quantification</a:t>
            </a:r>
          </a:p>
        </p:txBody>
      </p:sp>
      <p:pic>
        <p:nvPicPr>
          <p:cNvPr id="5122" name="Picture 2" descr="That which is measured improves. That which is measured and reported improves exponentially. - Karl Pearson">
            <a:extLst>
              <a:ext uri="{FF2B5EF4-FFF2-40B4-BE49-F238E27FC236}">
                <a16:creationId xmlns:a16="http://schemas.microsoft.com/office/drawing/2014/main" id="{674CB652-BF03-4704-B268-FC011A2FE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22" y="263090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75F23DD-E65D-4593-9B40-366FC4624870}"/>
              </a:ext>
            </a:extLst>
          </p:cNvPr>
          <p:cNvSpPr/>
          <p:nvPr/>
        </p:nvSpPr>
        <p:spPr>
          <a:xfrm>
            <a:off x="5969285" y="6550223"/>
            <a:ext cx="3174715" cy="307777"/>
          </a:xfrm>
          <a:prstGeom prst="rect">
            <a:avLst/>
          </a:prstGeom>
        </p:spPr>
        <p:txBody>
          <a:bodyPr wrap="none">
            <a:spAutoFit/>
          </a:bodyPr>
          <a:lstStyle/>
          <a:p>
            <a:r>
              <a:rPr lang="en-US" sz="1400" dirty="0"/>
              <a:t>https://www.azquotes.com/quote/727622</a:t>
            </a:r>
          </a:p>
        </p:txBody>
      </p:sp>
    </p:spTree>
    <p:extLst>
      <p:ext uri="{BB962C8B-B14F-4D97-AF65-F5344CB8AC3E}">
        <p14:creationId xmlns:p14="http://schemas.microsoft.com/office/powerpoint/2010/main" val="3709335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azquotes.com/picture-quotes/quote-statistics-is-the-grammar-of-science-karl-pearson-77-67-75.jpg">
            <a:extLst>
              <a:ext uri="{FF2B5EF4-FFF2-40B4-BE49-F238E27FC236}">
                <a16:creationId xmlns:a16="http://schemas.microsoft.com/office/drawing/2014/main" id="{7E3FFA68-BCE4-4FF3-BE8F-6DCF3B07C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678668"/>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2F4A19E-A2A4-4F95-ACC9-400DC399540D}"/>
              </a:ext>
            </a:extLst>
          </p:cNvPr>
          <p:cNvSpPr/>
          <p:nvPr/>
        </p:nvSpPr>
        <p:spPr>
          <a:xfrm>
            <a:off x="3838072" y="6488668"/>
            <a:ext cx="5751095" cy="369332"/>
          </a:xfrm>
          <a:prstGeom prst="rect">
            <a:avLst/>
          </a:prstGeom>
        </p:spPr>
        <p:txBody>
          <a:bodyPr wrap="square">
            <a:spAutoFit/>
          </a:bodyPr>
          <a:lstStyle/>
          <a:p>
            <a:r>
              <a:rPr lang="en-US" dirty="0"/>
              <a:t>https://www.azquotes.com/author/23606-Karl_Pearson</a:t>
            </a:r>
          </a:p>
        </p:txBody>
      </p:sp>
      <p:sp>
        <p:nvSpPr>
          <p:cNvPr id="6" name="Content Placeholder 2">
            <a:extLst>
              <a:ext uri="{FF2B5EF4-FFF2-40B4-BE49-F238E27FC236}">
                <a16:creationId xmlns:a16="http://schemas.microsoft.com/office/drawing/2014/main" id="{96663113-1ED4-4FA7-9349-B764B231C92A}"/>
              </a:ext>
            </a:extLst>
          </p:cNvPr>
          <p:cNvSpPr>
            <a:spLocks noGrp="1"/>
          </p:cNvSpPr>
          <p:nvPr>
            <p:ph idx="1"/>
          </p:nvPr>
        </p:nvSpPr>
        <p:spPr>
          <a:xfrm>
            <a:off x="333791" y="1055131"/>
            <a:ext cx="8476418" cy="2116476"/>
          </a:xfrm>
        </p:spPr>
        <p:txBody>
          <a:bodyPr>
            <a:noAutofit/>
          </a:bodyPr>
          <a:lstStyle/>
          <a:p>
            <a:endParaRPr lang="en-US" sz="2400" dirty="0"/>
          </a:p>
          <a:p>
            <a:r>
              <a:rPr lang="en-US" sz="2400" dirty="0"/>
              <a:t>If you quantify you have to analyze</a:t>
            </a:r>
          </a:p>
          <a:p>
            <a:r>
              <a:rPr lang="en-US" sz="2400" dirty="0"/>
              <a:t>If you analyze you have to know statistics</a:t>
            </a:r>
          </a:p>
        </p:txBody>
      </p:sp>
      <p:sp>
        <p:nvSpPr>
          <p:cNvPr id="7" name="Title 1">
            <a:extLst>
              <a:ext uri="{FF2B5EF4-FFF2-40B4-BE49-F238E27FC236}">
                <a16:creationId xmlns:a16="http://schemas.microsoft.com/office/drawing/2014/main" id="{C22A75AB-C326-4D89-9CA1-230468415ADF}"/>
              </a:ext>
            </a:extLst>
          </p:cNvPr>
          <p:cNvSpPr>
            <a:spLocks noGrp="1"/>
          </p:cNvSpPr>
          <p:nvPr>
            <p:ph type="title"/>
          </p:nvPr>
        </p:nvSpPr>
        <p:spPr>
          <a:xfrm>
            <a:off x="156411" y="302955"/>
            <a:ext cx="8867273" cy="1188720"/>
          </a:xfrm>
        </p:spPr>
        <p:txBody>
          <a:bodyPr/>
          <a:lstStyle/>
          <a:p>
            <a:r>
              <a:rPr lang="en-US" dirty="0" err="1"/>
              <a:t>Modelação</a:t>
            </a:r>
            <a:r>
              <a:rPr lang="en-US" dirty="0"/>
              <a:t> ECOLÓGICA: Take home messages</a:t>
            </a:r>
          </a:p>
        </p:txBody>
      </p:sp>
    </p:spTree>
    <p:extLst>
      <p:ext uri="{BB962C8B-B14F-4D97-AF65-F5344CB8AC3E}">
        <p14:creationId xmlns:p14="http://schemas.microsoft.com/office/powerpoint/2010/main" val="3777511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EB77-CC36-4290-99D7-A6E4D61E8D77}"/>
              </a:ext>
            </a:extLst>
          </p:cNvPr>
          <p:cNvSpPr>
            <a:spLocks noGrp="1"/>
          </p:cNvSpPr>
          <p:nvPr>
            <p:ph type="title"/>
          </p:nvPr>
        </p:nvSpPr>
        <p:spPr>
          <a:xfrm>
            <a:off x="156411" y="302955"/>
            <a:ext cx="8867273" cy="1188720"/>
          </a:xfrm>
        </p:spPr>
        <p:txBody>
          <a:bodyPr/>
          <a:lstStyle/>
          <a:p>
            <a:r>
              <a:rPr lang="en-US" dirty="0" err="1"/>
              <a:t>Modelação</a:t>
            </a:r>
            <a:r>
              <a:rPr lang="en-US" dirty="0"/>
              <a:t> ECOLÓGICA: Take home messages</a:t>
            </a:r>
          </a:p>
        </p:txBody>
      </p:sp>
      <p:sp>
        <p:nvSpPr>
          <p:cNvPr id="3" name="Content Placeholder 2">
            <a:extLst>
              <a:ext uri="{FF2B5EF4-FFF2-40B4-BE49-F238E27FC236}">
                <a16:creationId xmlns:a16="http://schemas.microsoft.com/office/drawing/2014/main" id="{391565C1-E019-4B31-A9F2-61BDF95CFB9D}"/>
              </a:ext>
            </a:extLst>
          </p:cNvPr>
          <p:cNvSpPr>
            <a:spLocks noGrp="1"/>
          </p:cNvSpPr>
          <p:nvPr>
            <p:ph idx="1"/>
          </p:nvPr>
        </p:nvSpPr>
        <p:spPr>
          <a:xfrm>
            <a:off x="451013" y="1707702"/>
            <a:ext cx="8476418" cy="2116476"/>
          </a:xfrm>
        </p:spPr>
        <p:txBody>
          <a:bodyPr>
            <a:noAutofit/>
          </a:bodyPr>
          <a:lstStyle/>
          <a:p>
            <a:r>
              <a:rPr lang="en-US" sz="2400" dirty="0"/>
              <a:t>You don’t need to be a statistician</a:t>
            </a:r>
          </a:p>
          <a:p>
            <a:r>
              <a:rPr lang="en-US" sz="2400" dirty="0"/>
              <a:t>What you have over a statistician is the ecological and biological insight</a:t>
            </a:r>
          </a:p>
          <a:p>
            <a:r>
              <a:rPr lang="en-US" sz="2400" dirty="0"/>
              <a:t>You need multidisciplinary teams to solve problems together!</a:t>
            </a:r>
          </a:p>
        </p:txBody>
      </p:sp>
      <p:pic>
        <p:nvPicPr>
          <p:cNvPr id="4" name="Picture 3">
            <a:extLst>
              <a:ext uri="{FF2B5EF4-FFF2-40B4-BE49-F238E27FC236}">
                <a16:creationId xmlns:a16="http://schemas.microsoft.com/office/drawing/2014/main" id="{7EFE3E06-0ABC-411F-A6B8-5E0668680BAF}"/>
              </a:ext>
            </a:extLst>
          </p:cNvPr>
          <p:cNvPicPr>
            <a:picLocks noChangeAspect="1"/>
          </p:cNvPicPr>
          <p:nvPr/>
        </p:nvPicPr>
        <p:blipFill>
          <a:blip r:embed="rId3"/>
          <a:stretch>
            <a:fillRect/>
          </a:stretch>
        </p:blipFill>
        <p:spPr>
          <a:xfrm>
            <a:off x="2549765" y="3824178"/>
            <a:ext cx="4044470" cy="2816392"/>
          </a:xfrm>
          <a:prstGeom prst="rect">
            <a:avLst/>
          </a:prstGeom>
        </p:spPr>
      </p:pic>
    </p:spTree>
    <p:extLst>
      <p:ext uri="{BB962C8B-B14F-4D97-AF65-F5344CB8AC3E}">
        <p14:creationId xmlns:p14="http://schemas.microsoft.com/office/powerpoint/2010/main" val="2547722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azquotes.com/picture-quotes/quote-all-models-are-wrong-but-some-are-useful-george-e-p-box-53-42-27.jpg">
            <a:extLst>
              <a:ext uri="{FF2B5EF4-FFF2-40B4-BE49-F238E27FC236}">
                <a16:creationId xmlns:a16="http://schemas.microsoft.com/office/drawing/2014/main" id="{CD30AF30-F4FA-4DDD-B62E-987A205208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524000"/>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CC29E3-0A18-4CB1-BCD9-6F821FB8CEA1}"/>
              </a:ext>
            </a:extLst>
          </p:cNvPr>
          <p:cNvSpPr txBox="1"/>
          <p:nvPr/>
        </p:nvSpPr>
        <p:spPr>
          <a:xfrm>
            <a:off x="4572000" y="6550223"/>
            <a:ext cx="6160168" cy="523220"/>
          </a:xfrm>
          <a:prstGeom prst="rect">
            <a:avLst/>
          </a:prstGeom>
          <a:noFill/>
        </p:spPr>
        <p:txBody>
          <a:bodyPr wrap="square" rtlCol="0">
            <a:spAutoFit/>
          </a:bodyPr>
          <a:lstStyle/>
          <a:p>
            <a:r>
              <a:rPr lang="en-US" sz="1400" dirty="0">
                <a:hlinkClick r:id="rId4"/>
              </a:rPr>
              <a:t>https://www.azquotes.com/author/22390-George_E_P_Box</a:t>
            </a:r>
            <a:endParaRPr lang="en-US" sz="1400" dirty="0"/>
          </a:p>
          <a:p>
            <a:endParaRPr lang="en-US" sz="1400" dirty="0"/>
          </a:p>
        </p:txBody>
      </p:sp>
    </p:spTree>
    <p:extLst>
      <p:ext uri="{BB962C8B-B14F-4D97-AF65-F5344CB8AC3E}">
        <p14:creationId xmlns:p14="http://schemas.microsoft.com/office/powerpoint/2010/main" val="3040936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atisticians, like artists, have the bad habit of falling in love with their models. - George E. P. Box">
            <a:extLst>
              <a:ext uri="{FF2B5EF4-FFF2-40B4-BE49-F238E27FC236}">
                <a16:creationId xmlns:a16="http://schemas.microsoft.com/office/drawing/2014/main" id="{559472B2-BB09-4DAA-B949-60E6F691B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1524000"/>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FD62AAE-C536-46B5-8D30-A1D0AD029D29}"/>
              </a:ext>
            </a:extLst>
          </p:cNvPr>
          <p:cNvSpPr/>
          <p:nvPr/>
        </p:nvSpPr>
        <p:spPr>
          <a:xfrm>
            <a:off x="5969285" y="6464605"/>
            <a:ext cx="3174715" cy="523220"/>
          </a:xfrm>
          <a:prstGeom prst="rect">
            <a:avLst/>
          </a:prstGeom>
        </p:spPr>
        <p:txBody>
          <a:bodyPr wrap="none">
            <a:spAutoFit/>
          </a:bodyPr>
          <a:lstStyle/>
          <a:p>
            <a:r>
              <a:rPr lang="en-US" sz="1400" dirty="0">
                <a:hlinkClick r:id="rId4"/>
              </a:rPr>
              <a:t>https://www.azquotes.com/quote/603404</a:t>
            </a:r>
            <a:endParaRPr lang="en-US" sz="1400" dirty="0"/>
          </a:p>
          <a:p>
            <a:endParaRPr lang="en-US" sz="1400" dirty="0"/>
          </a:p>
        </p:txBody>
      </p:sp>
    </p:spTree>
    <p:extLst>
      <p:ext uri="{BB962C8B-B14F-4D97-AF65-F5344CB8AC3E}">
        <p14:creationId xmlns:p14="http://schemas.microsoft.com/office/powerpoint/2010/main" val="2395705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63C172-C276-4CB3-A376-1BDE4DB7E7A9}"/>
              </a:ext>
            </a:extLst>
          </p:cNvPr>
          <p:cNvPicPr>
            <a:picLocks noChangeAspect="1"/>
          </p:cNvPicPr>
          <p:nvPr/>
        </p:nvPicPr>
        <p:blipFill>
          <a:blip r:embed="rId2"/>
          <a:stretch>
            <a:fillRect/>
          </a:stretch>
        </p:blipFill>
        <p:spPr>
          <a:xfrm>
            <a:off x="1251262" y="413413"/>
            <a:ext cx="6977464" cy="5984543"/>
          </a:xfrm>
          <a:prstGeom prst="rect">
            <a:avLst/>
          </a:prstGeom>
        </p:spPr>
      </p:pic>
      <p:sp>
        <p:nvSpPr>
          <p:cNvPr id="6" name="TextBox 5">
            <a:extLst>
              <a:ext uri="{FF2B5EF4-FFF2-40B4-BE49-F238E27FC236}">
                <a16:creationId xmlns:a16="http://schemas.microsoft.com/office/drawing/2014/main" id="{DD1169F5-9EB2-4957-A223-3100FA0DF203}"/>
              </a:ext>
            </a:extLst>
          </p:cNvPr>
          <p:cNvSpPr txBox="1"/>
          <p:nvPr/>
        </p:nvSpPr>
        <p:spPr>
          <a:xfrm>
            <a:off x="83770" y="6397956"/>
            <a:ext cx="9144000" cy="461665"/>
          </a:xfrm>
          <a:prstGeom prst="rect">
            <a:avLst/>
          </a:prstGeom>
          <a:noFill/>
        </p:spPr>
        <p:txBody>
          <a:bodyPr wrap="square" rtlCol="0">
            <a:spAutoFit/>
          </a:bodyPr>
          <a:lstStyle/>
          <a:p>
            <a:r>
              <a:rPr lang="en-US" sz="1200" dirty="0"/>
              <a:t>Fourcade, Y.; </a:t>
            </a:r>
            <a:r>
              <a:rPr lang="en-US" sz="1200" dirty="0" err="1"/>
              <a:t>Besnard</a:t>
            </a:r>
            <a:r>
              <a:rPr lang="en-US" sz="1200" dirty="0"/>
              <a:t>, A. G. &amp; Secondi, J. 2017 Paintings predict the distribution of species, or the challenge of selecting environmental predictors and evaluation statistics </a:t>
            </a:r>
            <a:r>
              <a:rPr lang="en-US" sz="1200" i="1" dirty="0"/>
              <a:t>Global Ecology and Biogeography </a:t>
            </a:r>
            <a:r>
              <a:rPr lang="en-US" sz="1200" b="1" dirty="0"/>
              <a:t>27</a:t>
            </a:r>
            <a:r>
              <a:rPr lang="en-US" sz="1200" dirty="0"/>
              <a:t>: 245-256</a:t>
            </a:r>
          </a:p>
        </p:txBody>
      </p:sp>
    </p:spTree>
    <p:extLst>
      <p:ext uri="{BB962C8B-B14F-4D97-AF65-F5344CB8AC3E}">
        <p14:creationId xmlns:p14="http://schemas.microsoft.com/office/powerpoint/2010/main" val="4154622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10CCD5E0-3056-4B19-8793-CCB76F2457FA}"/>
              </a:ext>
            </a:extLst>
          </p:cNvPr>
          <p:cNvSpPr/>
          <p:nvPr/>
        </p:nvSpPr>
        <p:spPr>
          <a:xfrm rot="5400000">
            <a:off x="5201153" y="3567533"/>
            <a:ext cx="1961147" cy="324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5A189DC-D601-4010-8AD5-D81F24ACA239}"/>
              </a:ext>
            </a:extLst>
          </p:cNvPr>
          <p:cNvSpPr txBox="1"/>
          <p:nvPr/>
        </p:nvSpPr>
        <p:spPr>
          <a:xfrm>
            <a:off x="108284" y="6376008"/>
            <a:ext cx="9035716" cy="461665"/>
          </a:xfrm>
          <a:prstGeom prst="rect">
            <a:avLst/>
          </a:prstGeom>
          <a:noFill/>
        </p:spPr>
        <p:txBody>
          <a:bodyPr wrap="square" rtlCol="0">
            <a:spAutoFit/>
          </a:bodyPr>
          <a:lstStyle/>
          <a:p>
            <a:r>
              <a:rPr lang="en-US" sz="1200" dirty="0"/>
              <a:t>Rexstad, E. A.; Miller, D. D.; </a:t>
            </a:r>
            <a:r>
              <a:rPr lang="en-US" sz="1200" dirty="0" err="1"/>
              <a:t>Flather</a:t>
            </a:r>
            <a:r>
              <a:rPr lang="en-US" sz="1200" dirty="0"/>
              <a:t>, C. H.; Anderson, E. M.; Hupp, J. W. &amp; Anderson, D. R. 1988 Questionable multivariate statistical inference in wildlife habitat and community studies  </a:t>
            </a:r>
            <a:r>
              <a:rPr lang="en-US" sz="1200" i="1" dirty="0"/>
              <a:t>The Journal of Wildlife Management </a:t>
            </a:r>
            <a:r>
              <a:rPr lang="en-US" sz="1200" b="1" dirty="0"/>
              <a:t>52</a:t>
            </a:r>
            <a:r>
              <a:rPr lang="en-US" sz="1200" dirty="0"/>
              <a:t>: 794-798</a:t>
            </a:r>
          </a:p>
        </p:txBody>
      </p:sp>
      <p:sp>
        <p:nvSpPr>
          <p:cNvPr id="7" name="Arrow: Right 6">
            <a:extLst>
              <a:ext uri="{FF2B5EF4-FFF2-40B4-BE49-F238E27FC236}">
                <a16:creationId xmlns:a16="http://schemas.microsoft.com/office/drawing/2014/main" id="{2E0ACE36-33DD-4910-BD99-D2689D2AC1D6}"/>
              </a:ext>
            </a:extLst>
          </p:cNvPr>
          <p:cNvSpPr/>
          <p:nvPr/>
        </p:nvSpPr>
        <p:spPr>
          <a:xfrm>
            <a:off x="3850105" y="1251284"/>
            <a:ext cx="1203158"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2A02835-8BF3-4E41-91E8-A351963F8A6C}"/>
              </a:ext>
            </a:extLst>
          </p:cNvPr>
          <p:cNvGrpSpPr/>
          <p:nvPr/>
        </p:nvGrpSpPr>
        <p:grpSpPr>
          <a:xfrm>
            <a:off x="5228222" y="270209"/>
            <a:ext cx="3524250" cy="2438400"/>
            <a:chOff x="5228222" y="270209"/>
            <a:chExt cx="3524250" cy="2438400"/>
          </a:xfrm>
        </p:grpSpPr>
        <p:pic>
          <p:nvPicPr>
            <p:cNvPr id="6" name="Picture 5">
              <a:extLst>
                <a:ext uri="{FF2B5EF4-FFF2-40B4-BE49-F238E27FC236}">
                  <a16:creationId xmlns:a16="http://schemas.microsoft.com/office/drawing/2014/main" id="{804B761E-163E-4F52-ACED-35ECBE6CC4D3}"/>
                </a:ext>
              </a:extLst>
            </p:cNvPr>
            <p:cNvPicPr>
              <a:picLocks noChangeAspect="1"/>
            </p:cNvPicPr>
            <p:nvPr/>
          </p:nvPicPr>
          <p:blipFill>
            <a:blip r:embed="rId2"/>
            <a:stretch>
              <a:fillRect/>
            </a:stretch>
          </p:blipFill>
          <p:spPr>
            <a:xfrm>
              <a:off x="5228222" y="270209"/>
              <a:ext cx="3524250" cy="2438400"/>
            </a:xfrm>
            <a:prstGeom prst="rect">
              <a:avLst/>
            </a:prstGeom>
          </p:spPr>
        </p:pic>
        <p:sp>
          <p:nvSpPr>
            <p:cNvPr id="8" name="Rectangle 7">
              <a:extLst>
                <a:ext uri="{FF2B5EF4-FFF2-40B4-BE49-F238E27FC236}">
                  <a16:creationId xmlns:a16="http://schemas.microsoft.com/office/drawing/2014/main" id="{8780AADA-A794-4355-8621-F593D5AD740A}"/>
                </a:ext>
              </a:extLst>
            </p:cNvPr>
            <p:cNvSpPr/>
            <p:nvPr/>
          </p:nvSpPr>
          <p:spPr>
            <a:xfrm>
              <a:off x="5228222" y="1467853"/>
              <a:ext cx="2315578" cy="216569"/>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FF94176-1BB8-4492-AF28-151DFD125247}"/>
                </a:ext>
              </a:extLst>
            </p:cNvPr>
            <p:cNvSpPr/>
            <p:nvPr/>
          </p:nvSpPr>
          <p:spPr>
            <a:xfrm>
              <a:off x="7365832" y="1251283"/>
              <a:ext cx="1386640" cy="216569"/>
            </a:xfrm>
            <a:prstGeom prst="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6B0D81C-E0CA-4FD7-9376-4741ED87EB19}"/>
              </a:ext>
            </a:extLst>
          </p:cNvPr>
          <p:cNvGrpSpPr/>
          <p:nvPr/>
        </p:nvGrpSpPr>
        <p:grpSpPr>
          <a:xfrm>
            <a:off x="196766" y="251159"/>
            <a:ext cx="3653339" cy="2457450"/>
            <a:chOff x="196766" y="251159"/>
            <a:chExt cx="3653339" cy="2457450"/>
          </a:xfrm>
        </p:grpSpPr>
        <p:pic>
          <p:nvPicPr>
            <p:cNvPr id="4" name="Picture 3">
              <a:extLst>
                <a:ext uri="{FF2B5EF4-FFF2-40B4-BE49-F238E27FC236}">
                  <a16:creationId xmlns:a16="http://schemas.microsoft.com/office/drawing/2014/main" id="{C525FFE5-1C18-4C4D-BBA6-5096D53410D2}"/>
                </a:ext>
              </a:extLst>
            </p:cNvPr>
            <p:cNvPicPr>
              <a:picLocks noChangeAspect="1"/>
            </p:cNvPicPr>
            <p:nvPr/>
          </p:nvPicPr>
          <p:blipFill>
            <a:blip r:embed="rId3"/>
            <a:stretch>
              <a:fillRect/>
            </a:stretch>
          </p:blipFill>
          <p:spPr>
            <a:xfrm>
              <a:off x="196766" y="251159"/>
              <a:ext cx="3552825" cy="2457450"/>
            </a:xfrm>
            <a:prstGeom prst="rect">
              <a:avLst/>
            </a:prstGeom>
          </p:spPr>
        </p:pic>
        <p:sp>
          <p:nvSpPr>
            <p:cNvPr id="10" name="Rectangle 9">
              <a:extLst>
                <a:ext uri="{FF2B5EF4-FFF2-40B4-BE49-F238E27FC236}">
                  <a16:creationId xmlns:a16="http://schemas.microsoft.com/office/drawing/2014/main" id="{53D48894-FC65-4793-92BE-9E5AB44F47AF}"/>
                </a:ext>
              </a:extLst>
            </p:cNvPr>
            <p:cNvSpPr/>
            <p:nvPr/>
          </p:nvSpPr>
          <p:spPr>
            <a:xfrm>
              <a:off x="2958263" y="251159"/>
              <a:ext cx="891842" cy="216569"/>
            </a:xfrm>
            <a:prstGeom prst="rect">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00605C-DB52-449C-9EF2-BCA3D9C480ED}"/>
                </a:ext>
              </a:extLst>
            </p:cNvPr>
            <p:cNvSpPr/>
            <p:nvPr/>
          </p:nvSpPr>
          <p:spPr>
            <a:xfrm>
              <a:off x="196766" y="467728"/>
              <a:ext cx="2281739" cy="216569"/>
            </a:xfrm>
            <a:prstGeom prst="rect">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3C71EC-56FF-4E81-9E85-63ADEC2FF5D8}"/>
                </a:ext>
              </a:extLst>
            </p:cNvPr>
            <p:cNvSpPr/>
            <p:nvPr/>
          </p:nvSpPr>
          <p:spPr>
            <a:xfrm>
              <a:off x="1114358" y="1057273"/>
              <a:ext cx="1597320" cy="216569"/>
            </a:xfrm>
            <a:prstGeom prst="rect">
              <a:avLst/>
            </a:prstGeom>
            <a:solidFill>
              <a:srgbClr val="00B0F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49A05758-8FD2-49F8-B6A0-0C953260305F}"/>
              </a:ext>
            </a:extLst>
          </p:cNvPr>
          <p:cNvPicPr>
            <a:picLocks noChangeAspect="1"/>
          </p:cNvPicPr>
          <p:nvPr/>
        </p:nvPicPr>
        <p:blipFill>
          <a:blip r:embed="rId4"/>
          <a:stretch>
            <a:fillRect/>
          </a:stretch>
        </p:blipFill>
        <p:spPr>
          <a:xfrm>
            <a:off x="4362452" y="3301494"/>
            <a:ext cx="3638550" cy="838200"/>
          </a:xfrm>
          <a:prstGeom prst="rect">
            <a:avLst/>
          </a:prstGeom>
        </p:spPr>
      </p:pic>
      <p:pic>
        <p:nvPicPr>
          <p:cNvPr id="15" name="Picture 14">
            <a:extLst>
              <a:ext uri="{FF2B5EF4-FFF2-40B4-BE49-F238E27FC236}">
                <a16:creationId xmlns:a16="http://schemas.microsoft.com/office/drawing/2014/main" id="{5B50B495-93A7-473D-8581-84A6C4C265DB}"/>
              </a:ext>
            </a:extLst>
          </p:cNvPr>
          <p:cNvPicPr>
            <a:picLocks noChangeAspect="1"/>
          </p:cNvPicPr>
          <p:nvPr/>
        </p:nvPicPr>
        <p:blipFill>
          <a:blip r:embed="rId5"/>
          <a:stretch>
            <a:fillRect/>
          </a:stretch>
        </p:blipFill>
        <p:spPr>
          <a:xfrm>
            <a:off x="4597153" y="4848116"/>
            <a:ext cx="3600450" cy="1438275"/>
          </a:xfrm>
          <a:prstGeom prst="rect">
            <a:avLst/>
          </a:prstGeom>
        </p:spPr>
      </p:pic>
      <p:pic>
        <p:nvPicPr>
          <p:cNvPr id="16" name="Picture 15">
            <a:extLst>
              <a:ext uri="{FF2B5EF4-FFF2-40B4-BE49-F238E27FC236}">
                <a16:creationId xmlns:a16="http://schemas.microsoft.com/office/drawing/2014/main" id="{8A2D0DB9-8CFF-433C-B0D9-21C510CB2CDC}"/>
              </a:ext>
            </a:extLst>
          </p:cNvPr>
          <p:cNvPicPr>
            <a:picLocks noChangeAspect="1"/>
          </p:cNvPicPr>
          <p:nvPr/>
        </p:nvPicPr>
        <p:blipFill>
          <a:blip r:embed="rId6"/>
          <a:stretch>
            <a:fillRect/>
          </a:stretch>
        </p:blipFill>
        <p:spPr>
          <a:xfrm>
            <a:off x="437148" y="3470303"/>
            <a:ext cx="3829801" cy="2361024"/>
          </a:xfrm>
          <a:prstGeom prst="rect">
            <a:avLst/>
          </a:prstGeom>
        </p:spPr>
      </p:pic>
    </p:spTree>
    <p:extLst>
      <p:ext uri="{BB962C8B-B14F-4D97-AF65-F5344CB8AC3E}">
        <p14:creationId xmlns:p14="http://schemas.microsoft.com/office/powerpoint/2010/main" val="17678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601F-DAAD-4D89-A06F-95AC3A63EDAC}"/>
              </a:ext>
            </a:extLst>
          </p:cNvPr>
          <p:cNvSpPr>
            <a:spLocks noGrp="1"/>
          </p:cNvSpPr>
          <p:nvPr>
            <p:ph type="title"/>
          </p:nvPr>
        </p:nvSpPr>
        <p:spPr>
          <a:xfrm>
            <a:off x="887243" y="314987"/>
            <a:ext cx="7369513" cy="2007108"/>
          </a:xfrm>
        </p:spPr>
        <p:txBody>
          <a:bodyPr>
            <a:normAutofit/>
          </a:bodyPr>
          <a:lstStyle/>
          <a:p>
            <a:r>
              <a:rPr lang="en-US" dirty="0"/>
              <a:t>The only thing that can save you from fear is common sense, turning the brain on (even) before starting data collection!</a:t>
            </a:r>
          </a:p>
        </p:txBody>
      </p:sp>
      <p:pic>
        <p:nvPicPr>
          <p:cNvPr id="1026" name="Picture 2" descr="Image result for ronald fisher azquotes">
            <a:extLst>
              <a:ext uri="{FF2B5EF4-FFF2-40B4-BE49-F238E27FC236}">
                <a16:creationId xmlns:a16="http://schemas.microsoft.com/office/drawing/2014/main" id="{D7D28485-7594-49EB-BB4C-3BFA8A7FA2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4" y="263090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BF5A27-658D-4D4C-880F-0B2FDF4FF37F}"/>
              </a:ext>
            </a:extLst>
          </p:cNvPr>
          <p:cNvSpPr txBox="1"/>
          <p:nvPr/>
        </p:nvSpPr>
        <p:spPr>
          <a:xfrm>
            <a:off x="5233737" y="6488668"/>
            <a:ext cx="4584032" cy="307777"/>
          </a:xfrm>
          <a:prstGeom prst="rect">
            <a:avLst/>
          </a:prstGeom>
          <a:noFill/>
        </p:spPr>
        <p:txBody>
          <a:bodyPr wrap="square" rtlCol="0">
            <a:spAutoFit/>
          </a:bodyPr>
          <a:lstStyle/>
          <a:p>
            <a:r>
              <a:rPr lang="en-US" sz="1400" dirty="0"/>
              <a:t>https://www.azquotes.com/quote/97013</a:t>
            </a:r>
          </a:p>
        </p:txBody>
      </p:sp>
    </p:spTree>
    <p:extLst>
      <p:ext uri="{BB962C8B-B14F-4D97-AF65-F5344CB8AC3E}">
        <p14:creationId xmlns:p14="http://schemas.microsoft.com/office/powerpoint/2010/main" val="936201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2563-F707-4B36-89CE-3C3EE88AF73D}"/>
              </a:ext>
            </a:extLst>
          </p:cNvPr>
          <p:cNvSpPr>
            <a:spLocks noGrp="1"/>
          </p:cNvSpPr>
          <p:nvPr>
            <p:ph type="title"/>
          </p:nvPr>
        </p:nvSpPr>
        <p:spPr>
          <a:xfrm>
            <a:off x="564341" y="335309"/>
            <a:ext cx="8143334" cy="1188720"/>
          </a:xfrm>
        </p:spPr>
        <p:txBody>
          <a:bodyPr/>
          <a:lstStyle/>
          <a:p>
            <a:r>
              <a:rPr lang="en-US" dirty="0"/>
              <a:t>Como CONCEPTUALIZAR A REALIDADE</a:t>
            </a:r>
          </a:p>
        </p:txBody>
      </p:sp>
      <p:pic>
        <p:nvPicPr>
          <p:cNvPr id="4" name="Picture 3">
            <a:extLst>
              <a:ext uri="{FF2B5EF4-FFF2-40B4-BE49-F238E27FC236}">
                <a16:creationId xmlns:a16="http://schemas.microsoft.com/office/drawing/2014/main" id="{070419E7-2C88-4AE5-9EEB-7DF42EBF1E50}"/>
              </a:ext>
            </a:extLst>
          </p:cNvPr>
          <p:cNvPicPr>
            <a:picLocks noChangeAspect="1"/>
          </p:cNvPicPr>
          <p:nvPr/>
        </p:nvPicPr>
        <p:blipFill>
          <a:blip r:embed="rId2"/>
          <a:stretch>
            <a:fillRect/>
          </a:stretch>
        </p:blipFill>
        <p:spPr>
          <a:xfrm>
            <a:off x="930783" y="2383155"/>
            <a:ext cx="7410450" cy="4286250"/>
          </a:xfrm>
          <a:prstGeom prst="rect">
            <a:avLst/>
          </a:prstGeom>
        </p:spPr>
      </p:pic>
    </p:spTree>
    <p:extLst>
      <p:ext uri="{BB962C8B-B14F-4D97-AF65-F5344CB8AC3E}">
        <p14:creationId xmlns:p14="http://schemas.microsoft.com/office/powerpoint/2010/main" val="313240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F4BAC-ED96-45C9-A22C-0FC33D81379C}"/>
              </a:ext>
            </a:extLst>
          </p:cNvPr>
          <p:cNvSpPr>
            <a:spLocks noGrp="1"/>
          </p:cNvSpPr>
          <p:nvPr>
            <p:ph type="title"/>
          </p:nvPr>
        </p:nvSpPr>
        <p:spPr>
          <a:xfrm>
            <a:off x="1603121" y="360685"/>
            <a:ext cx="5937755" cy="1188720"/>
          </a:xfrm>
        </p:spPr>
        <p:txBody>
          <a:bodyPr>
            <a:normAutofit/>
          </a:bodyPr>
          <a:lstStyle/>
          <a:p>
            <a:r>
              <a:rPr lang="en-US" sz="4000" dirty="0"/>
              <a:t>PRESENTATIONS</a:t>
            </a:r>
          </a:p>
        </p:txBody>
      </p:sp>
      <p:sp>
        <p:nvSpPr>
          <p:cNvPr id="4" name="TextBox 3">
            <a:extLst>
              <a:ext uri="{FF2B5EF4-FFF2-40B4-BE49-F238E27FC236}">
                <a16:creationId xmlns:a16="http://schemas.microsoft.com/office/drawing/2014/main" id="{764E38DC-601F-4E8F-9F90-475B465DF158}"/>
              </a:ext>
            </a:extLst>
          </p:cNvPr>
          <p:cNvSpPr txBox="1"/>
          <p:nvPr/>
        </p:nvSpPr>
        <p:spPr>
          <a:xfrm>
            <a:off x="1423985" y="1689682"/>
            <a:ext cx="6296025" cy="584775"/>
          </a:xfrm>
          <a:prstGeom prst="rect">
            <a:avLst/>
          </a:prstGeom>
          <a:noFill/>
        </p:spPr>
        <p:txBody>
          <a:bodyPr wrap="square" rtlCol="0">
            <a:spAutoFit/>
          </a:bodyPr>
          <a:lstStyle/>
          <a:p>
            <a:pPr algn="ctr"/>
            <a:r>
              <a:rPr lang="en-US" sz="3200" dirty="0"/>
              <a:t>Students… the floor is yours !</a:t>
            </a:r>
          </a:p>
        </p:txBody>
      </p:sp>
      <p:pic>
        <p:nvPicPr>
          <p:cNvPr id="3" name="Picture 2">
            <a:extLst>
              <a:ext uri="{FF2B5EF4-FFF2-40B4-BE49-F238E27FC236}">
                <a16:creationId xmlns:a16="http://schemas.microsoft.com/office/drawing/2014/main" id="{0F73BA97-7C42-4FE7-8103-10096854B5AE}"/>
              </a:ext>
            </a:extLst>
          </p:cNvPr>
          <p:cNvPicPr>
            <a:picLocks noChangeAspect="1"/>
          </p:cNvPicPr>
          <p:nvPr/>
        </p:nvPicPr>
        <p:blipFill>
          <a:blip r:embed="rId2"/>
          <a:stretch>
            <a:fillRect/>
          </a:stretch>
        </p:blipFill>
        <p:spPr>
          <a:xfrm>
            <a:off x="2369537" y="5168318"/>
            <a:ext cx="2202460" cy="1645967"/>
          </a:xfrm>
          <a:prstGeom prst="rect">
            <a:avLst/>
          </a:prstGeom>
        </p:spPr>
      </p:pic>
      <p:pic>
        <p:nvPicPr>
          <p:cNvPr id="5" name="Picture 4">
            <a:extLst>
              <a:ext uri="{FF2B5EF4-FFF2-40B4-BE49-F238E27FC236}">
                <a16:creationId xmlns:a16="http://schemas.microsoft.com/office/drawing/2014/main" id="{9E90D0DB-8F19-4997-9FE1-A1774E61B669}"/>
              </a:ext>
            </a:extLst>
          </p:cNvPr>
          <p:cNvPicPr>
            <a:picLocks noChangeAspect="1"/>
          </p:cNvPicPr>
          <p:nvPr/>
        </p:nvPicPr>
        <p:blipFill>
          <a:blip r:embed="rId3"/>
          <a:stretch>
            <a:fillRect/>
          </a:stretch>
        </p:blipFill>
        <p:spPr>
          <a:xfrm>
            <a:off x="5243604" y="4731324"/>
            <a:ext cx="1668742" cy="2249989"/>
          </a:xfrm>
          <a:prstGeom prst="rect">
            <a:avLst/>
          </a:prstGeom>
        </p:spPr>
      </p:pic>
      <p:pic>
        <p:nvPicPr>
          <p:cNvPr id="6" name="Picture 5">
            <a:extLst>
              <a:ext uri="{FF2B5EF4-FFF2-40B4-BE49-F238E27FC236}">
                <a16:creationId xmlns:a16="http://schemas.microsoft.com/office/drawing/2014/main" id="{8658E020-DF9D-4D2C-96D0-C150BE28E7F8}"/>
              </a:ext>
            </a:extLst>
          </p:cNvPr>
          <p:cNvPicPr>
            <a:picLocks noChangeAspect="1"/>
          </p:cNvPicPr>
          <p:nvPr/>
        </p:nvPicPr>
        <p:blipFill>
          <a:blip r:embed="rId4"/>
          <a:stretch>
            <a:fillRect/>
          </a:stretch>
        </p:blipFill>
        <p:spPr>
          <a:xfrm>
            <a:off x="581814" y="2274457"/>
            <a:ext cx="7768556" cy="2797512"/>
          </a:xfrm>
          <a:prstGeom prst="rect">
            <a:avLst/>
          </a:prstGeom>
        </p:spPr>
      </p:pic>
    </p:spTree>
    <p:extLst>
      <p:ext uri="{BB962C8B-B14F-4D97-AF65-F5344CB8AC3E}">
        <p14:creationId xmlns:p14="http://schemas.microsoft.com/office/powerpoint/2010/main" val="2823100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38F5C2-4490-4A32-B009-DE156E781C4F}"/>
              </a:ext>
            </a:extLst>
          </p:cNvPr>
          <p:cNvPicPr>
            <a:picLocks noChangeAspect="1"/>
          </p:cNvPicPr>
          <p:nvPr/>
        </p:nvPicPr>
        <p:blipFill>
          <a:blip r:embed="rId2"/>
          <a:stretch>
            <a:fillRect/>
          </a:stretch>
        </p:blipFill>
        <p:spPr>
          <a:xfrm>
            <a:off x="4779034" y="2467338"/>
            <a:ext cx="4059940" cy="3046339"/>
          </a:xfrm>
          <a:prstGeom prst="rect">
            <a:avLst/>
          </a:prstGeom>
        </p:spPr>
      </p:pic>
      <p:pic>
        <p:nvPicPr>
          <p:cNvPr id="5" name="Picture 4">
            <a:extLst>
              <a:ext uri="{FF2B5EF4-FFF2-40B4-BE49-F238E27FC236}">
                <a16:creationId xmlns:a16="http://schemas.microsoft.com/office/drawing/2014/main" id="{F6E1A26E-0C2B-4AED-9E42-08E44ED72C5B}"/>
              </a:ext>
            </a:extLst>
          </p:cNvPr>
          <p:cNvPicPr>
            <a:picLocks noChangeAspect="1"/>
          </p:cNvPicPr>
          <p:nvPr/>
        </p:nvPicPr>
        <p:blipFill>
          <a:blip r:embed="rId3"/>
          <a:stretch>
            <a:fillRect/>
          </a:stretch>
        </p:blipFill>
        <p:spPr>
          <a:xfrm>
            <a:off x="460428" y="1913847"/>
            <a:ext cx="3801444" cy="3719201"/>
          </a:xfrm>
          <a:prstGeom prst="rect">
            <a:avLst/>
          </a:prstGeom>
        </p:spPr>
      </p:pic>
      <p:sp>
        <p:nvSpPr>
          <p:cNvPr id="6" name="TextBox 5">
            <a:extLst>
              <a:ext uri="{FF2B5EF4-FFF2-40B4-BE49-F238E27FC236}">
                <a16:creationId xmlns:a16="http://schemas.microsoft.com/office/drawing/2014/main" id="{17E250C7-3F9B-4925-8C6F-E8C284A83E7F}"/>
              </a:ext>
            </a:extLst>
          </p:cNvPr>
          <p:cNvSpPr txBox="1"/>
          <p:nvPr/>
        </p:nvSpPr>
        <p:spPr>
          <a:xfrm>
            <a:off x="3187460" y="5356049"/>
            <a:ext cx="2769079" cy="276999"/>
          </a:xfrm>
          <a:prstGeom prst="rect">
            <a:avLst/>
          </a:prstGeom>
          <a:noFill/>
        </p:spPr>
        <p:txBody>
          <a:bodyPr wrap="square" rtlCol="0">
            <a:spAutoFit/>
          </a:bodyPr>
          <a:lstStyle/>
          <a:p>
            <a:r>
              <a:rPr lang="en-US" sz="1200" dirty="0"/>
              <a:t>© Joana Araujo</a:t>
            </a:r>
          </a:p>
        </p:txBody>
      </p:sp>
      <p:sp>
        <p:nvSpPr>
          <p:cNvPr id="7" name="Title 1">
            <a:extLst>
              <a:ext uri="{FF2B5EF4-FFF2-40B4-BE49-F238E27FC236}">
                <a16:creationId xmlns:a16="http://schemas.microsoft.com/office/drawing/2014/main" id="{430F0CEB-15E9-4286-9D65-78453A659B44}"/>
              </a:ext>
            </a:extLst>
          </p:cNvPr>
          <p:cNvSpPr>
            <a:spLocks noGrp="1"/>
          </p:cNvSpPr>
          <p:nvPr>
            <p:ph type="title"/>
          </p:nvPr>
        </p:nvSpPr>
        <p:spPr>
          <a:xfrm>
            <a:off x="564341" y="335309"/>
            <a:ext cx="8143334" cy="1188720"/>
          </a:xfrm>
        </p:spPr>
        <p:txBody>
          <a:bodyPr/>
          <a:lstStyle/>
          <a:p>
            <a:r>
              <a:rPr lang="en-US" dirty="0"/>
              <a:t>Como CONCEPTUALIZAR A REALIDADE</a:t>
            </a:r>
          </a:p>
        </p:txBody>
      </p:sp>
    </p:spTree>
    <p:extLst>
      <p:ext uri="{BB962C8B-B14F-4D97-AF65-F5344CB8AC3E}">
        <p14:creationId xmlns:p14="http://schemas.microsoft.com/office/powerpoint/2010/main" val="83614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DE7D5C-60A5-4BA7-B7C9-AB6BEA00C7B2}"/>
              </a:ext>
            </a:extLst>
          </p:cNvPr>
          <p:cNvPicPr>
            <a:picLocks noChangeAspect="1"/>
          </p:cNvPicPr>
          <p:nvPr/>
        </p:nvPicPr>
        <p:blipFill>
          <a:blip r:embed="rId2"/>
          <a:stretch>
            <a:fillRect/>
          </a:stretch>
        </p:blipFill>
        <p:spPr>
          <a:xfrm>
            <a:off x="349048" y="1275907"/>
            <a:ext cx="8325133" cy="5444874"/>
          </a:xfrm>
          <a:prstGeom prst="rect">
            <a:avLst/>
          </a:prstGeom>
        </p:spPr>
      </p:pic>
      <p:sp>
        <p:nvSpPr>
          <p:cNvPr id="2" name="TextBox 1">
            <a:extLst>
              <a:ext uri="{FF2B5EF4-FFF2-40B4-BE49-F238E27FC236}">
                <a16:creationId xmlns:a16="http://schemas.microsoft.com/office/drawing/2014/main" id="{899C5D55-3E56-450A-AAAB-18D5B3642DDB}"/>
              </a:ext>
            </a:extLst>
          </p:cNvPr>
          <p:cNvSpPr txBox="1"/>
          <p:nvPr/>
        </p:nvSpPr>
        <p:spPr>
          <a:xfrm>
            <a:off x="3355675" y="207034"/>
            <a:ext cx="3312544" cy="369332"/>
          </a:xfrm>
          <a:prstGeom prst="rect">
            <a:avLst/>
          </a:prstGeom>
          <a:noFill/>
        </p:spPr>
        <p:txBody>
          <a:bodyPr wrap="square" rtlCol="0">
            <a:spAutoFit/>
          </a:bodyPr>
          <a:lstStyle/>
          <a:p>
            <a:r>
              <a:rPr lang="en-US" dirty="0"/>
              <a:t>Be careful with extrapolations!</a:t>
            </a:r>
          </a:p>
        </p:txBody>
      </p:sp>
      <p:sp>
        <p:nvSpPr>
          <p:cNvPr id="3" name="TextBox 2">
            <a:extLst>
              <a:ext uri="{FF2B5EF4-FFF2-40B4-BE49-F238E27FC236}">
                <a16:creationId xmlns:a16="http://schemas.microsoft.com/office/drawing/2014/main" id="{D8DAE49F-3FED-4FA5-9297-9696FB1B3E9E}"/>
              </a:ext>
            </a:extLst>
          </p:cNvPr>
          <p:cNvSpPr txBox="1"/>
          <p:nvPr/>
        </p:nvSpPr>
        <p:spPr>
          <a:xfrm>
            <a:off x="616468" y="787637"/>
            <a:ext cx="8204362" cy="276999"/>
          </a:xfrm>
          <a:prstGeom prst="rect">
            <a:avLst/>
          </a:prstGeom>
          <a:noFill/>
        </p:spPr>
        <p:txBody>
          <a:bodyPr wrap="square" rtlCol="0">
            <a:spAutoFit/>
          </a:bodyPr>
          <a:lstStyle/>
          <a:p>
            <a:r>
              <a:rPr lang="en-US" sz="1200" dirty="0"/>
              <a:t>A pure statistical model (gam) versus a </a:t>
            </a:r>
            <a:r>
              <a:rPr lang="en-US" sz="1200" i="1" dirty="0"/>
              <a:t>mechanistic</a:t>
            </a:r>
            <a:r>
              <a:rPr lang="en-US" sz="1200" dirty="0"/>
              <a:t> model (one that describes the phenomena in a meaningful interpretable way)</a:t>
            </a:r>
          </a:p>
        </p:txBody>
      </p:sp>
    </p:spTree>
    <p:extLst>
      <p:ext uri="{BB962C8B-B14F-4D97-AF65-F5344CB8AC3E}">
        <p14:creationId xmlns:p14="http://schemas.microsoft.com/office/powerpoint/2010/main" val="468385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9303-4FE2-45B8-BD26-0256EA695EBF}"/>
              </a:ext>
            </a:extLst>
          </p:cNvPr>
          <p:cNvSpPr>
            <a:spLocks noGrp="1"/>
          </p:cNvSpPr>
          <p:nvPr>
            <p:ph type="title"/>
          </p:nvPr>
        </p:nvSpPr>
        <p:spPr>
          <a:xfrm>
            <a:off x="1603122" y="507492"/>
            <a:ext cx="5937755" cy="1188720"/>
          </a:xfrm>
        </p:spPr>
        <p:txBody>
          <a:bodyPr/>
          <a:lstStyle/>
          <a:p>
            <a:r>
              <a:rPr lang="en-US" dirty="0" err="1"/>
              <a:t>Perigos</a:t>
            </a:r>
            <a:r>
              <a:rPr lang="en-US" dirty="0"/>
              <a:t> da </a:t>
            </a:r>
            <a:r>
              <a:rPr lang="en-US" dirty="0" err="1"/>
              <a:t>extrapolação</a:t>
            </a:r>
            <a:endParaRPr lang="en-US" dirty="0"/>
          </a:p>
        </p:txBody>
      </p:sp>
      <p:pic>
        <p:nvPicPr>
          <p:cNvPr id="5" name="Picture 4">
            <a:extLst>
              <a:ext uri="{FF2B5EF4-FFF2-40B4-BE49-F238E27FC236}">
                <a16:creationId xmlns:a16="http://schemas.microsoft.com/office/drawing/2014/main" id="{53986B96-1ECD-4380-8936-D4CE57F0EC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2440" y="2355208"/>
            <a:ext cx="6578353" cy="3840894"/>
          </a:xfrm>
          <a:prstGeom prst="rect">
            <a:avLst/>
          </a:prstGeom>
        </p:spPr>
      </p:pic>
      <p:sp>
        <p:nvSpPr>
          <p:cNvPr id="3" name="TextBox 2">
            <a:extLst>
              <a:ext uri="{FF2B5EF4-FFF2-40B4-BE49-F238E27FC236}">
                <a16:creationId xmlns:a16="http://schemas.microsoft.com/office/drawing/2014/main" id="{A57435B4-1938-46D6-BF57-2ABCFC045EF4}"/>
              </a:ext>
            </a:extLst>
          </p:cNvPr>
          <p:cNvSpPr txBox="1"/>
          <p:nvPr/>
        </p:nvSpPr>
        <p:spPr>
          <a:xfrm>
            <a:off x="0" y="6504317"/>
            <a:ext cx="8531525" cy="276999"/>
          </a:xfrm>
          <a:prstGeom prst="rect">
            <a:avLst/>
          </a:prstGeom>
          <a:noFill/>
        </p:spPr>
        <p:txBody>
          <a:bodyPr wrap="square" rtlCol="0">
            <a:spAutoFit/>
          </a:bodyPr>
          <a:lstStyle/>
          <a:p>
            <a:r>
              <a:rPr lang="en-US" sz="1200" dirty="0" err="1"/>
              <a:t>Tatem</a:t>
            </a:r>
            <a:r>
              <a:rPr lang="en-US" sz="1200" dirty="0"/>
              <a:t>, A. J.; Guerra, C. A.; Atkinson, P. M. &amp; Hay, S. I. 2004 Momentous sprint at the 2156 Olympics? </a:t>
            </a:r>
            <a:r>
              <a:rPr lang="en-US" sz="1200" i="1" dirty="0"/>
              <a:t>Nature</a:t>
            </a:r>
            <a:r>
              <a:rPr lang="en-US" sz="1200" dirty="0"/>
              <a:t> </a:t>
            </a:r>
            <a:r>
              <a:rPr lang="en-US" sz="1200" b="1" dirty="0"/>
              <a:t>431</a:t>
            </a:r>
            <a:r>
              <a:rPr lang="en-US" sz="1200" dirty="0"/>
              <a:t>: 525-525</a:t>
            </a:r>
          </a:p>
        </p:txBody>
      </p:sp>
    </p:spTree>
    <p:extLst>
      <p:ext uri="{BB962C8B-B14F-4D97-AF65-F5344CB8AC3E}">
        <p14:creationId xmlns:p14="http://schemas.microsoft.com/office/powerpoint/2010/main" val="172756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9303-4FE2-45B8-BD26-0256EA695EBF}"/>
              </a:ext>
            </a:extLst>
          </p:cNvPr>
          <p:cNvSpPr>
            <a:spLocks noGrp="1"/>
          </p:cNvSpPr>
          <p:nvPr>
            <p:ph type="title"/>
          </p:nvPr>
        </p:nvSpPr>
        <p:spPr>
          <a:xfrm>
            <a:off x="1603122" y="145542"/>
            <a:ext cx="5937755" cy="1188720"/>
          </a:xfrm>
        </p:spPr>
        <p:txBody>
          <a:bodyPr/>
          <a:lstStyle/>
          <a:p>
            <a:r>
              <a:rPr lang="en-US" dirty="0" err="1"/>
              <a:t>Perigos</a:t>
            </a:r>
            <a:r>
              <a:rPr lang="en-US" dirty="0"/>
              <a:t> da </a:t>
            </a:r>
            <a:r>
              <a:rPr lang="en-US" dirty="0" err="1"/>
              <a:t>extrapolação</a:t>
            </a:r>
            <a:endParaRPr lang="en-US" dirty="0"/>
          </a:p>
        </p:txBody>
      </p:sp>
      <p:pic>
        <p:nvPicPr>
          <p:cNvPr id="7" name="Picture 6">
            <a:extLst>
              <a:ext uri="{FF2B5EF4-FFF2-40B4-BE49-F238E27FC236}">
                <a16:creationId xmlns:a16="http://schemas.microsoft.com/office/drawing/2014/main" id="{87E44E7B-98E1-42E4-A92F-0776E309079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79332" y="1455937"/>
            <a:ext cx="3141939" cy="5002567"/>
          </a:xfrm>
          <a:prstGeom prst="rect">
            <a:avLst/>
          </a:prstGeom>
        </p:spPr>
      </p:pic>
      <p:pic>
        <p:nvPicPr>
          <p:cNvPr id="3" name="Picture 2">
            <a:extLst>
              <a:ext uri="{FF2B5EF4-FFF2-40B4-BE49-F238E27FC236}">
                <a16:creationId xmlns:a16="http://schemas.microsoft.com/office/drawing/2014/main" id="{04F9377C-6D4B-447C-A157-B09BDAA1CA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8443" y="2694741"/>
            <a:ext cx="4673598" cy="2524957"/>
          </a:xfrm>
          <a:prstGeom prst="rect">
            <a:avLst/>
          </a:prstGeom>
        </p:spPr>
      </p:pic>
    </p:spTree>
    <p:extLst>
      <p:ext uri="{BB962C8B-B14F-4D97-AF65-F5344CB8AC3E}">
        <p14:creationId xmlns:p14="http://schemas.microsoft.com/office/powerpoint/2010/main" val="3949274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B128-DC09-4D5B-BBD0-03BA733375EF}"/>
              </a:ext>
            </a:extLst>
          </p:cNvPr>
          <p:cNvSpPr>
            <a:spLocks noGrp="1"/>
          </p:cNvSpPr>
          <p:nvPr>
            <p:ph type="title"/>
          </p:nvPr>
        </p:nvSpPr>
        <p:spPr>
          <a:xfrm>
            <a:off x="1282646" y="948462"/>
            <a:ext cx="6843661" cy="1560716"/>
          </a:xfrm>
        </p:spPr>
        <p:txBody>
          <a:bodyPr>
            <a:normAutofit/>
          </a:bodyPr>
          <a:lstStyle/>
          <a:p>
            <a:r>
              <a:rPr lang="pt-PT"/>
              <a:t>O que quero que saibam (ou gostaria que soubessem!) fazer no final deste curso</a:t>
            </a:r>
          </a:p>
        </p:txBody>
      </p:sp>
      <p:sp>
        <p:nvSpPr>
          <p:cNvPr id="3" name="Content Placeholder 2">
            <a:extLst>
              <a:ext uri="{FF2B5EF4-FFF2-40B4-BE49-F238E27FC236}">
                <a16:creationId xmlns:a16="http://schemas.microsoft.com/office/drawing/2014/main" id="{C08D7F6B-C363-4598-8CDC-A10796CDE97B}"/>
              </a:ext>
            </a:extLst>
          </p:cNvPr>
          <p:cNvSpPr>
            <a:spLocks noGrp="1"/>
          </p:cNvSpPr>
          <p:nvPr>
            <p:ph idx="1"/>
          </p:nvPr>
        </p:nvSpPr>
        <p:spPr>
          <a:xfrm>
            <a:off x="236164" y="2836076"/>
            <a:ext cx="8671672" cy="3651504"/>
          </a:xfrm>
        </p:spPr>
        <p:txBody>
          <a:bodyPr>
            <a:normAutofit/>
          </a:bodyPr>
          <a:lstStyle/>
          <a:p>
            <a:r>
              <a:rPr lang="pt-PT" dirty="0"/>
              <a:t>Não ter medo de modelos</a:t>
            </a:r>
          </a:p>
          <a:p>
            <a:r>
              <a:rPr lang="pt-PT" dirty="0"/>
              <a:t>Saber aproximar uma realidade complexa por um modelo simplificado</a:t>
            </a:r>
          </a:p>
          <a:p>
            <a:r>
              <a:rPr lang="pt-PT" dirty="0"/>
              <a:t>Conhecer uma variedade de modelos aplicáveis a dados ecológicos</a:t>
            </a:r>
          </a:p>
          <a:p>
            <a:r>
              <a:rPr lang="pt-PT" dirty="0"/>
              <a:t>Obter estimativas dos seu parâmetros com base em dados reais</a:t>
            </a:r>
          </a:p>
          <a:p>
            <a:r>
              <a:rPr lang="pt-PT" dirty="0"/>
              <a:t>Simular sistemas ecológicos através de modelos</a:t>
            </a:r>
          </a:p>
          <a:p>
            <a:r>
              <a:rPr lang="pt-PT" dirty="0"/>
              <a:t>Trabalhar de forma independente sobre dados ecológicos e implementar relatórios dinâmicos em </a:t>
            </a:r>
            <a:r>
              <a:rPr lang="pt-PT" dirty="0" err="1"/>
              <a:t>RMarkdown</a:t>
            </a:r>
            <a:endParaRPr lang="pt-PT" dirty="0"/>
          </a:p>
        </p:txBody>
      </p:sp>
      <p:sp>
        <p:nvSpPr>
          <p:cNvPr id="4" name="TextBox 3">
            <a:extLst>
              <a:ext uri="{FF2B5EF4-FFF2-40B4-BE49-F238E27FC236}">
                <a16:creationId xmlns:a16="http://schemas.microsoft.com/office/drawing/2014/main" id="{8C2128BD-BCC5-423A-88FF-418DD0728FB5}"/>
              </a:ext>
            </a:extLst>
          </p:cNvPr>
          <p:cNvSpPr txBox="1"/>
          <p:nvPr/>
        </p:nvSpPr>
        <p:spPr>
          <a:xfrm>
            <a:off x="1504950" y="228600"/>
            <a:ext cx="7800975" cy="377952"/>
          </a:xfrm>
          <a:prstGeom prst="rect">
            <a:avLst/>
          </a:prstGeom>
          <a:noFill/>
        </p:spPr>
        <p:txBody>
          <a:bodyPr wrap="square" rtlCol="0">
            <a:spAutoFit/>
          </a:bodyPr>
          <a:lstStyle/>
          <a:p>
            <a:r>
              <a:rPr lang="en-US" b="1" dirty="0">
                <a:solidFill>
                  <a:srgbClr val="92D050"/>
                </a:solidFill>
              </a:rPr>
              <a:t>É </a:t>
            </a:r>
            <a:r>
              <a:rPr lang="en-US" b="1" dirty="0" err="1">
                <a:solidFill>
                  <a:srgbClr val="92D050"/>
                </a:solidFill>
              </a:rPr>
              <a:t>sempre</a:t>
            </a:r>
            <a:r>
              <a:rPr lang="en-US" b="1" dirty="0">
                <a:solidFill>
                  <a:srgbClr val="92D050"/>
                </a:solidFill>
              </a:rPr>
              <a:t> </a:t>
            </a:r>
            <a:r>
              <a:rPr lang="en-US" b="1" dirty="0" err="1">
                <a:solidFill>
                  <a:srgbClr val="92D050"/>
                </a:solidFill>
              </a:rPr>
              <a:t>bom</a:t>
            </a:r>
            <a:r>
              <a:rPr lang="en-US" b="1" dirty="0">
                <a:solidFill>
                  <a:srgbClr val="92D050"/>
                </a:solidFill>
              </a:rPr>
              <a:t> </a:t>
            </a:r>
            <a:r>
              <a:rPr lang="en-US" b="1" dirty="0" err="1">
                <a:solidFill>
                  <a:srgbClr val="92D050"/>
                </a:solidFill>
              </a:rPr>
              <a:t>voltar</a:t>
            </a:r>
            <a:r>
              <a:rPr lang="en-US" b="1" dirty="0">
                <a:solidFill>
                  <a:srgbClr val="92D050"/>
                </a:solidFill>
              </a:rPr>
              <a:t> </a:t>
            </a:r>
            <a:r>
              <a:rPr lang="en-US" b="1" dirty="0" err="1">
                <a:solidFill>
                  <a:srgbClr val="92D050"/>
                </a:solidFill>
              </a:rPr>
              <a:t>ao</a:t>
            </a:r>
            <a:r>
              <a:rPr lang="en-US" b="1" dirty="0">
                <a:solidFill>
                  <a:srgbClr val="92D050"/>
                </a:solidFill>
              </a:rPr>
              <a:t> </a:t>
            </a:r>
            <a:r>
              <a:rPr lang="en-US" b="1" dirty="0" err="1">
                <a:solidFill>
                  <a:srgbClr val="92D050"/>
                </a:solidFill>
              </a:rPr>
              <a:t>ponto</a:t>
            </a:r>
            <a:r>
              <a:rPr lang="en-US" b="1" dirty="0">
                <a:solidFill>
                  <a:srgbClr val="92D050"/>
                </a:solidFill>
              </a:rPr>
              <a:t> de </a:t>
            </a:r>
            <a:r>
              <a:rPr lang="en-US" b="1" dirty="0" err="1">
                <a:solidFill>
                  <a:srgbClr val="92D050"/>
                </a:solidFill>
              </a:rPr>
              <a:t>partida</a:t>
            </a:r>
            <a:r>
              <a:rPr lang="en-US" b="1" dirty="0">
                <a:solidFill>
                  <a:srgbClr val="92D050"/>
                </a:solidFill>
              </a:rPr>
              <a:t>… (slides da aula 1)</a:t>
            </a:r>
          </a:p>
        </p:txBody>
      </p:sp>
    </p:spTree>
    <p:extLst>
      <p:ext uri="{BB962C8B-B14F-4D97-AF65-F5344CB8AC3E}">
        <p14:creationId xmlns:p14="http://schemas.microsoft.com/office/powerpoint/2010/main" val="2534074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44E15E-FE0D-4526-B697-E0CDE0B08A1D}"/>
              </a:ext>
            </a:extLst>
          </p:cNvPr>
          <p:cNvSpPr>
            <a:spLocks noGrp="1"/>
          </p:cNvSpPr>
          <p:nvPr>
            <p:ph idx="1"/>
          </p:nvPr>
        </p:nvSpPr>
        <p:spPr>
          <a:xfrm>
            <a:off x="876301" y="1085470"/>
            <a:ext cx="7600950" cy="3101983"/>
          </a:xfrm>
        </p:spPr>
        <p:txBody>
          <a:bodyPr>
            <a:normAutofit/>
          </a:bodyPr>
          <a:lstStyle/>
          <a:p>
            <a:pPr marL="0" indent="0">
              <a:buNone/>
            </a:pPr>
            <a:r>
              <a:rPr lang="en-US" sz="4000" dirty="0"/>
              <a:t>“Mention ecological modelling and many people run screaming in horror” *</a:t>
            </a:r>
          </a:p>
        </p:txBody>
      </p:sp>
      <p:sp>
        <p:nvSpPr>
          <p:cNvPr id="4" name="TextBox 3">
            <a:extLst>
              <a:ext uri="{FF2B5EF4-FFF2-40B4-BE49-F238E27FC236}">
                <a16:creationId xmlns:a16="http://schemas.microsoft.com/office/drawing/2014/main" id="{3869984E-9A6C-4477-AF69-5ADA55171E98}"/>
              </a:ext>
            </a:extLst>
          </p:cNvPr>
          <p:cNvSpPr txBox="1"/>
          <p:nvPr/>
        </p:nvSpPr>
        <p:spPr>
          <a:xfrm>
            <a:off x="190500" y="6200775"/>
            <a:ext cx="8839200" cy="646331"/>
          </a:xfrm>
          <a:prstGeom prst="rect">
            <a:avLst/>
          </a:prstGeom>
          <a:noFill/>
        </p:spPr>
        <p:txBody>
          <a:bodyPr wrap="square" rtlCol="0">
            <a:spAutoFit/>
          </a:bodyPr>
          <a:lstStyle/>
          <a:p>
            <a:r>
              <a:rPr lang="en-US" dirty="0"/>
              <a:t>* in “Ecological models – their form and function _ </a:t>
            </a:r>
            <a:r>
              <a:rPr lang="en-US" dirty="0" err="1"/>
              <a:t>Kararehe</a:t>
            </a:r>
            <a:r>
              <a:rPr lang="en-US" dirty="0"/>
              <a:t> Kino Issue 17 _ Manaaki Whenua - </a:t>
            </a:r>
            <a:r>
              <a:rPr lang="en-US" dirty="0" err="1"/>
              <a:t>Landcare</a:t>
            </a:r>
            <a:r>
              <a:rPr lang="en-US" dirty="0"/>
              <a:t> Research.pdf” –FENIX Aula 1</a:t>
            </a:r>
          </a:p>
        </p:txBody>
      </p:sp>
      <p:sp>
        <p:nvSpPr>
          <p:cNvPr id="2" name="TextBox 1">
            <a:extLst>
              <a:ext uri="{FF2B5EF4-FFF2-40B4-BE49-F238E27FC236}">
                <a16:creationId xmlns:a16="http://schemas.microsoft.com/office/drawing/2014/main" id="{E7B222D8-A389-48A3-813A-985FE1C3401B}"/>
              </a:ext>
            </a:extLst>
          </p:cNvPr>
          <p:cNvSpPr txBox="1"/>
          <p:nvPr/>
        </p:nvSpPr>
        <p:spPr>
          <a:xfrm>
            <a:off x="2130725" y="3988915"/>
            <a:ext cx="4960188" cy="954107"/>
          </a:xfrm>
          <a:prstGeom prst="rect">
            <a:avLst/>
          </a:prstGeom>
          <a:noFill/>
        </p:spPr>
        <p:txBody>
          <a:bodyPr wrap="square" rtlCol="0">
            <a:spAutoFit/>
          </a:bodyPr>
          <a:lstStyle/>
          <a:p>
            <a:pPr algn="ctr"/>
            <a:r>
              <a:rPr lang="en-US" sz="2800" b="1" dirty="0">
                <a:solidFill>
                  <a:srgbClr val="00B0F0"/>
                </a:solidFill>
              </a:rPr>
              <a:t>But not you, not anymore! (hopefully)</a:t>
            </a:r>
          </a:p>
        </p:txBody>
      </p:sp>
    </p:spTree>
    <p:extLst>
      <p:ext uri="{BB962C8B-B14F-4D97-AF65-F5344CB8AC3E}">
        <p14:creationId xmlns:p14="http://schemas.microsoft.com/office/powerpoint/2010/main" val="681966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DDBD5C-8BB1-464A-AC71-951C81ED9660}"/>
              </a:ext>
            </a:extLst>
          </p:cNvPr>
          <p:cNvPicPr>
            <a:picLocks noChangeAspect="1"/>
          </p:cNvPicPr>
          <p:nvPr/>
        </p:nvPicPr>
        <p:blipFill>
          <a:blip r:embed="rId2"/>
          <a:stretch>
            <a:fillRect/>
          </a:stretch>
        </p:blipFill>
        <p:spPr>
          <a:xfrm>
            <a:off x="0" y="2308348"/>
            <a:ext cx="9144000" cy="3621531"/>
          </a:xfrm>
          <a:prstGeom prst="rect">
            <a:avLst/>
          </a:prstGeom>
        </p:spPr>
      </p:pic>
      <p:sp>
        <p:nvSpPr>
          <p:cNvPr id="3" name="TextBox 2">
            <a:extLst>
              <a:ext uri="{FF2B5EF4-FFF2-40B4-BE49-F238E27FC236}">
                <a16:creationId xmlns:a16="http://schemas.microsoft.com/office/drawing/2014/main" id="{826A8836-FA35-4A23-8C7C-1DE6EB5F0708}"/>
              </a:ext>
            </a:extLst>
          </p:cNvPr>
          <p:cNvSpPr txBox="1"/>
          <p:nvPr/>
        </p:nvSpPr>
        <p:spPr>
          <a:xfrm>
            <a:off x="785004" y="767751"/>
            <a:ext cx="7712015" cy="369332"/>
          </a:xfrm>
          <a:prstGeom prst="rect">
            <a:avLst/>
          </a:prstGeom>
          <a:noFill/>
        </p:spPr>
        <p:txBody>
          <a:bodyPr wrap="square" rtlCol="0">
            <a:spAutoFit/>
          </a:bodyPr>
          <a:lstStyle/>
          <a:p>
            <a:r>
              <a:rPr lang="en-US" dirty="0" err="1"/>
              <a:t>Objectivo</a:t>
            </a:r>
            <a:r>
              <a:rPr lang="en-US" dirty="0"/>
              <a:t> (</a:t>
            </a:r>
            <a:r>
              <a:rPr lang="en-US" dirty="0" err="1"/>
              <a:t>adicional</a:t>
            </a:r>
            <a:r>
              <a:rPr lang="en-US" dirty="0"/>
              <a:t>): </a:t>
            </a:r>
            <a:r>
              <a:rPr lang="en-US" dirty="0" err="1"/>
              <a:t>vir</a:t>
            </a:r>
            <a:r>
              <a:rPr lang="en-US" dirty="0"/>
              <a:t> a </a:t>
            </a:r>
            <a:r>
              <a:rPr lang="en-US" dirty="0" err="1"/>
              <a:t>publicar</a:t>
            </a:r>
            <a:r>
              <a:rPr lang="en-US" dirty="0"/>
              <a:t> </a:t>
            </a:r>
            <a:r>
              <a:rPr lang="en-US" dirty="0" err="1"/>
              <a:t>aqui</a:t>
            </a:r>
            <a:r>
              <a:rPr lang="en-US" dirty="0"/>
              <a:t>: </a:t>
            </a:r>
            <a:r>
              <a:rPr lang="en-US" dirty="0">
                <a:sym typeface="Wingdings" panose="05000000000000000000" pitchFamily="2" charset="2"/>
              </a:rPr>
              <a:t></a:t>
            </a:r>
            <a:r>
              <a:rPr lang="en-US" dirty="0"/>
              <a:t> </a:t>
            </a:r>
          </a:p>
        </p:txBody>
      </p:sp>
    </p:spTree>
    <p:extLst>
      <p:ext uri="{BB962C8B-B14F-4D97-AF65-F5344CB8AC3E}">
        <p14:creationId xmlns:p14="http://schemas.microsoft.com/office/powerpoint/2010/main" val="3696860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2138-1CC2-43FD-98AA-3BABD8AE6BB1}"/>
              </a:ext>
            </a:extLst>
          </p:cNvPr>
          <p:cNvSpPr txBox="1"/>
          <p:nvPr/>
        </p:nvSpPr>
        <p:spPr>
          <a:xfrm>
            <a:off x="672861" y="582067"/>
            <a:ext cx="7798278" cy="5693866"/>
          </a:xfrm>
          <a:prstGeom prst="rect">
            <a:avLst/>
          </a:prstGeom>
          <a:noFill/>
        </p:spPr>
        <p:txBody>
          <a:bodyPr wrap="square" rtlCol="0">
            <a:spAutoFit/>
          </a:bodyPr>
          <a:lstStyle/>
          <a:p>
            <a:pPr algn="ctr"/>
            <a:r>
              <a:rPr lang="en-US" sz="2800" dirty="0"/>
              <a:t>My recommendation is that you are model “type” agnostic – you don’t believe or trust in any model in particular, you use the ones that are useful to you at any one time!</a:t>
            </a:r>
          </a:p>
          <a:p>
            <a:pPr algn="ctr"/>
            <a:endParaRPr lang="en-US" sz="2800" dirty="0"/>
          </a:p>
          <a:p>
            <a:pPr algn="ctr"/>
            <a:r>
              <a:rPr lang="en-US" sz="2800" dirty="0"/>
              <a:t>Irrespectively of the model type, you always pay close attention to parameter estimation (or model calibration), check the model assumptions and evaluate the sensitivity of its performance to their failure</a:t>
            </a:r>
          </a:p>
          <a:p>
            <a:pPr algn="ctr"/>
            <a:endParaRPr lang="en-US" sz="2800" dirty="0"/>
          </a:p>
          <a:p>
            <a:pPr algn="ctr"/>
            <a:r>
              <a:rPr lang="en-US" sz="2800" dirty="0"/>
              <a:t>Fitting some of these models might be a task for a PhD, even a life time. So don’t despair easily!</a:t>
            </a:r>
          </a:p>
        </p:txBody>
      </p:sp>
    </p:spTree>
    <p:extLst>
      <p:ext uri="{BB962C8B-B14F-4D97-AF65-F5344CB8AC3E}">
        <p14:creationId xmlns:p14="http://schemas.microsoft.com/office/powerpoint/2010/main" val="274552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5307-A1E0-4933-8835-02FF0A5652B5}"/>
              </a:ext>
            </a:extLst>
          </p:cNvPr>
          <p:cNvSpPr>
            <a:spLocks noGrp="1"/>
          </p:cNvSpPr>
          <p:nvPr>
            <p:ph type="title"/>
          </p:nvPr>
        </p:nvSpPr>
        <p:spPr/>
        <p:txBody>
          <a:bodyPr/>
          <a:lstStyle/>
          <a:p>
            <a:r>
              <a:rPr lang="en-US" dirty="0"/>
              <a:t>PERHAPS THIS IS NOT WHAT YOU WANT TO HEAR BUT…</a:t>
            </a:r>
          </a:p>
        </p:txBody>
      </p:sp>
      <p:sp>
        <p:nvSpPr>
          <p:cNvPr id="3" name="Content Placeholder 2">
            <a:extLst>
              <a:ext uri="{FF2B5EF4-FFF2-40B4-BE49-F238E27FC236}">
                <a16:creationId xmlns:a16="http://schemas.microsoft.com/office/drawing/2014/main" id="{121AC293-6BCD-4CD8-8652-8DE34D915290}"/>
              </a:ext>
            </a:extLst>
          </p:cNvPr>
          <p:cNvSpPr>
            <a:spLocks noGrp="1"/>
          </p:cNvSpPr>
          <p:nvPr>
            <p:ph idx="1"/>
          </p:nvPr>
        </p:nvSpPr>
        <p:spPr/>
        <p:txBody>
          <a:bodyPr>
            <a:normAutofit fontScale="92500" lnSpcReduction="10000"/>
          </a:bodyPr>
          <a:lstStyle/>
          <a:p>
            <a:r>
              <a:rPr lang="en-US" sz="2800" dirty="0"/>
              <a:t>Much of the work published is not necessarily good work</a:t>
            </a:r>
          </a:p>
          <a:p>
            <a:r>
              <a:rPr lang="en-US" sz="2800" dirty="0"/>
              <a:t>Many models out there are not necessarily good models</a:t>
            </a:r>
          </a:p>
          <a:p>
            <a:r>
              <a:rPr lang="en-US" sz="2800" dirty="0"/>
              <a:t>Always use critical thinking</a:t>
            </a:r>
          </a:p>
          <a:p>
            <a:r>
              <a:rPr lang="en-US" sz="2800" dirty="0"/>
              <a:t>Modelling is as much of an art as of a science!</a:t>
            </a:r>
          </a:p>
        </p:txBody>
      </p:sp>
    </p:spTree>
    <p:extLst>
      <p:ext uri="{BB962C8B-B14F-4D97-AF65-F5344CB8AC3E}">
        <p14:creationId xmlns:p14="http://schemas.microsoft.com/office/powerpoint/2010/main" val="3686483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F1DD-9320-4BEE-BECD-53B85AFA30DB}"/>
              </a:ext>
            </a:extLst>
          </p:cNvPr>
          <p:cNvSpPr>
            <a:spLocks noGrp="1"/>
          </p:cNvSpPr>
          <p:nvPr>
            <p:ph type="title"/>
          </p:nvPr>
        </p:nvSpPr>
        <p:spPr>
          <a:xfrm>
            <a:off x="1675056" y="370332"/>
            <a:ext cx="5937755" cy="1188720"/>
          </a:xfrm>
        </p:spPr>
        <p:txBody>
          <a:bodyPr/>
          <a:lstStyle/>
          <a:p>
            <a:r>
              <a:rPr lang="en-US" dirty="0"/>
              <a:t>Next steps</a:t>
            </a:r>
          </a:p>
        </p:txBody>
      </p:sp>
      <p:sp>
        <p:nvSpPr>
          <p:cNvPr id="3" name="Content Placeholder 2">
            <a:extLst>
              <a:ext uri="{FF2B5EF4-FFF2-40B4-BE49-F238E27FC236}">
                <a16:creationId xmlns:a16="http://schemas.microsoft.com/office/drawing/2014/main" id="{5811D749-C791-4189-8B75-DC37C823F5D8}"/>
              </a:ext>
            </a:extLst>
          </p:cNvPr>
          <p:cNvSpPr>
            <a:spLocks noGrp="1"/>
          </p:cNvSpPr>
          <p:nvPr>
            <p:ph idx="1"/>
          </p:nvPr>
        </p:nvSpPr>
        <p:spPr>
          <a:xfrm>
            <a:off x="208345" y="1801368"/>
            <a:ext cx="8771752" cy="3255263"/>
          </a:xfrm>
        </p:spPr>
        <p:txBody>
          <a:bodyPr>
            <a:noAutofit/>
          </a:bodyPr>
          <a:lstStyle/>
          <a:p>
            <a:r>
              <a:rPr lang="en-US" sz="2000" dirty="0"/>
              <a:t>Prepare presentation report (31</a:t>
            </a:r>
            <a:r>
              <a:rPr lang="en-US" sz="2000" baseline="30000" dirty="0"/>
              <a:t>st</a:t>
            </a:r>
            <a:r>
              <a:rPr lang="en-US" sz="2000" dirty="0"/>
              <a:t> December)</a:t>
            </a:r>
          </a:p>
          <a:p>
            <a:r>
              <a:rPr lang="en-US" sz="2000" dirty="0"/>
              <a:t>Prepare final practical work (21</a:t>
            </a:r>
            <a:r>
              <a:rPr lang="en-US" sz="2000" baseline="30000" dirty="0"/>
              <a:t>st</a:t>
            </a:r>
            <a:r>
              <a:rPr lang="en-US" sz="2000" dirty="0"/>
              <a:t> January)</a:t>
            </a:r>
          </a:p>
          <a:p>
            <a:r>
              <a:rPr lang="en-US" sz="2000" dirty="0"/>
              <a:t>Prepare abstracts (21</a:t>
            </a:r>
            <a:r>
              <a:rPr lang="en-US" sz="2000" baseline="30000" dirty="0"/>
              <a:t>st</a:t>
            </a:r>
            <a:r>
              <a:rPr lang="en-US" sz="2000" dirty="0"/>
              <a:t> January)</a:t>
            </a:r>
          </a:p>
          <a:p>
            <a:r>
              <a:rPr lang="en-US" sz="2000" dirty="0"/>
              <a:t>Prepare “Ecological Modelling” day (ongoing even after 21</a:t>
            </a:r>
            <a:r>
              <a:rPr lang="en-US" sz="2000" baseline="30000" dirty="0"/>
              <a:t>st </a:t>
            </a:r>
            <a:r>
              <a:rPr lang="en-US" sz="2000" dirty="0"/>
              <a:t>January)</a:t>
            </a:r>
          </a:p>
          <a:p>
            <a:pPr lvl="1"/>
            <a:r>
              <a:rPr lang="en-US" sz="2000" dirty="0"/>
              <a:t>Different activities can be prepared</a:t>
            </a:r>
          </a:p>
          <a:p>
            <a:pPr lvl="1"/>
            <a:r>
              <a:rPr lang="en-US" sz="2000" dirty="0"/>
              <a:t>Think about people to invite for talks (one per type of model?)</a:t>
            </a:r>
          </a:p>
          <a:p>
            <a:pPr lvl="1"/>
            <a:r>
              <a:rPr lang="en-US" sz="2000" dirty="0"/>
              <a:t>Format of the day</a:t>
            </a:r>
          </a:p>
          <a:p>
            <a:pPr lvl="1"/>
            <a:r>
              <a:rPr lang="en-US" sz="2000" dirty="0"/>
              <a:t>Prepare website? Facebook page? Twitter account? </a:t>
            </a:r>
            <a:r>
              <a:rPr lang="en-US" sz="2000" dirty="0" err="1"/>
              <a:t>Hastags</a:t>
            </a:r>
            <a:r>
              <a:rPr lang="en-US" sz="2000" dirty="0"/>
              <a:t>? Create google group?</a:t>
            </a:r>
          </a:p>
          <a:p>
            <a:pPr lvl="1"/>
            <a:r>
              <a:rPr lang="en-US" sz="2000" dirty="0"/>
              <a:t>Articulate with different “</a:t>
            </a:r>
            <a:r>
              <a:rPr lang="en-US" sz="2000" dirty="0" err="1"/>
              <a:t>ramos</a:t>
            </a:r>
            <a:r>
              <a:rPr lang="en-US" sz="2000" dirty="0"/>
              <a:t>”</a:t>
            </a:r>
          </a:p>
          <a:p>
            <a:pPr lvl="1"/>
            <a:r>
              <a:rPr lang="en-US" sz="2000" dirty="0"/>
              <a:t>Articulate with DBA and DBV</a:t>
            </a:r>
          </a:p>
          <a:p>
            <a:pPr lvl="1"/>
            <a:endParaRPr lang="en-US" sz="2000" dirty="0"/>
          </a:p>
          <a:p>
            <a:pPr lvl="1"/>
            <a:endParaRPr lang="en-US" sz="2000" dirty="0"/>
          </a:p>
          <a:p>
            <a:endParaRPr lang="en-US" sz="2000" dirty="0"/>
          </a:p>
        </p:txBody>
      </p:sp>
    </p:spTree>
    <p:extLst>
      <p:ext uri="{BB962C8B-B14F-4D97-AF65-F5344CB8AC3E}">
        <p14:creationId xmlns:p14="http://schemas.microsoft.com/office/powerpoint/2010/main" val="59976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1EA9-91B7-4611-B29D-0913CEC3E083}"/>
              </a:ext>
            </a:extLst>
          </p:cNvPr>
          <p:cNvSpPr>
            <a:spLocks noGrp="1"/>
          </p:cNvSpPr>
          <p:nvPr>
            <p:ph type="title"/>
          </p:nvPr>
        </p:nvSpPr>
        <p:spPr>
          <a:xfrm>
            <a:off x="1603121" y="555117"/>
            <a:ext cx="5937755" cy="1188720"/>
          </a:xfrm>
        </p:spPr>
        <p:txBody>
          <a:bodyPr/>
          <a:lstStyle/>
          <a:p>
            <a:r>
              <a:rPr lang="pt-BR" sz="2800" dirty="0">
                <a:solidFill>
                  <a:srgbClr val="212121"/>
                </a:solidFill>
                <a:latin typeface="Roboto"/>
              </a:rPr>
              <a:t>Concluding remarks to “Modelação Ecológica”</a:t>
            </a:r>
            <a:endParaRPr lang="en-US" dirty="0"/>
          </a:p>
        </p:txBody>
      </p:sp>
      <p:pic>
        <p:nvPicPr>
          <p:cNvPr id="4" name="Picture 3">
            <a:extLst>
              <a:ext uri="{FF2B5EF4-FFF2-40B4-BE49-F238E27FC236}">
                <a16:creationId xmlns:a16="http://schemas.microsoft.com/office/drawing/2014/main" id="{E6373592-E2CB-4D77-962A-791ED7BBE570}"/>
              </a:ext>
            </a:extLst>
          </p:cNvPr>
          <p:cNvPicPr>
            <a:picLocks noChangeAspect="1"/>
          </p:cNvPicPr>
          <p:nvPr/>
        </p:nvPicPr>
        <p:blipFill>
          <a:blip r:embed="rId2"/>
          <a:stretch>
            <a:fillRect/>
          </a:stretch>
        </p:blipFill>
        <p:spPr>
          <a:xfrm>
            <a:off x="1564479" y="2001012"/>
            <a:ext cx="6015037" cy="4513329"/>
          </a:xfrm>
          <a:prstGeom prst="rect">
            <a:avLst/>
          </a:prstGeom>
        </p:spPr>
      </p:pic>
    </p:spTree>
    <p:extLst>
      <p:ext uri="{BB962C8B-B14F-4D97-AF65-F5344CB8AC3E}">
        <p14:creationId xmlns:p14="http://schemas.microsoft.com/office/powerpoint/2010/main" val="2504535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F1DD-9320-4BEE-BECD-53B85AFA30DB}"/>
              </a:ext>
            </a:extLst>
          </p:cNvPr>
          <p:cNvSpPr>
            <a:spLocks noGrp="1"/>
          </p:cNvSpPr>
          <p:nvPr>
            <p:ph type="title"/>
          </p:nvPr>
        </p:nvSpPr>
        <p:spPr>
          <a:xfrm>
            <a:off x="1675056" y="370332"/>
            <a:ext cx="5937755" cy="1188720"/>
          </a:xfrm>
        </p:spPr>
        <p:txBody>
          <a:bodyPr/>
          <a:lstStyle/>
          <a:p>
            <a:r>
              <a:rPr lang="en-US" dirty="0"/>
              <a:t>Next steps</a:t>
            </a:r>
          </a:p>
        </p:txBody>
      </p:sp>
      <p:sp>
        <p:nvSpPr>
          <p:cNvPr id="3" name="Content Placeholder 2">
            <a:extLst>
              <a:ext uri="{FF2B5EF4-FFF2-40B4-BE49-F238E27FC236}">
                <a16:creationId xmlns:a16="http://schemas.microsoft.com/office/drawing/2014/main" id="{5811D749-C791-4189-8B75-DC37C823F5D8}"/>
              </a:ext>
            </a:extLst>
          </p:cNvPr>
          <p:cNvSpPr>
            <a:spLocks noGrp="1"/>
          </p:cNvSpPr>
          <p:nvPr>
            <p:ph idx="1"/>
          </p:nvPr>
        </p:nvSpPr>
        <p:spPr>
          <a:xfrm>
            <a:off x="208345" y="1801368"/>
            <a:ext cx="8771752" cy="3255263"/>
          </a:xfrm>
        </p:spPr>
        <p:txBody>
          <a:bodyPr>
            <a:noAutofit/>
          </a:bodyPr>
          <a:lstStyle/>
          <a:p>
            <a:r>
              <a:rPr lang="en-US" sz="2400" dirty="0"/>
              <a:t>Write a paper (ongoing even after 21</a:t>
            </a:r>
            <a:r>
              <a:rPr lang="en-US" sz="2400" baseline="30000" dirty="0"/>
              <a:t>st </a:t>
            </a:r>
            <a:r>
              <a:rPr lang="en-US" sz="2400" dirty="0"/>
              <a:t>January) </a:t>
            </a:r>
          </a:p>
          <a:p>
            <a:pPr lvl="1"/>
            <a:r>
              <a:rPr lang="en-US" sz="2400" dirty="0"/>
              <a:t>Write methods</a:t>
            </a:r>
          </a:p>
          <a:p>
            <a:pPr lvl="1"/>
            <a:r>
              <a:rPr lang="en-US" sz="2400" dirty="0"/>
              <a:t>Write what you have learned with the experience</a:t>
            </a:r>
          </a:p>
          <a:p>
            <a:pPr lvl="1"/>
            <a:r>
              <a:rPr lang="en-US" sz="2400" dirty="0"/>
              <a:t>Data repository for predator &amp; prey data</a:t>
            </a:r>
          </a:p>
          <a:p>
            <a:pPr lvl="1"/>
            <a:r>
              <a:rPr lang="en-US" sz="2400" dirty="0"/>
              <a:t>Shinny app for predator &amp; prey data</a:t>
            </a:r>
          </a:p>
          <a:p>
            <a:pPr lvl="1"/>
            <a:r>
              <a:rPr lang="en-US" sz="2400" dirty="0"/>
              <a:t>R package for predator &amp; prey data</a:t>
            </a:r>
          </a:p>
          <a:p>
            <a:pPr lvl="1"/>
            <a:r>
              <a:rPr lang="en-US" sz="2400" dirty="0"/>
              <a:t>Contribute with your own ideas (some have already started that process!)</a:t>
            </a:r>
          </a:p>
          <a:p>
            <a:pPr lvl="1"/>
            <a:endParaRPr lang="en-US" sz="2400" dirty="0"/>
          </a:p>
          <a:p>
            <a:pPr lvl="1"/>
            <a:endParaRPr lang="en-US" sz="2400" dirty="0"/>
          </a:p>
          <a:p>
            <a:endParaRPr lang="en-US" sz="2400" dirty="0"/>
          </a:p>
        </p:txBody>
      </p:sp>
      <p:sp>
        <p:nvSpPr>
          <p:cNvPr id="4" name="TextBox 3">
            <a:extLst>
              <a:ext uri="{FF2B5EF4-FFF2-40B4-BE49-F238E27FC236}">
                <a16:creationId xmlns:a16="http://schemas.microsoft.com/office/drawing/2014/main" id="{A94B39A5-830A-4929-B186-25F33ACB9CA1}"/>
              </a:ext>
            </a:extLst>
          </p:cNvPr>
          <p:cNvSpPr txBox="1"/>
          <p:nvPr/>
        </p:nvSpPr>
        <p:spPr>
          <a:xfrm>
            <a:off x="451495" y="6334780"/>
            <a:ext cx="8384875" cy="523220"/>
          </a:xfrm>
          <a:prstGeom prst="rect">
            <a:avLst/>
          </a:prstGeom>
          <a:noFill/>
        </p:spPr>
        <p:txBody>
          <a:bodyPr wrap="square" rtlCol="0">
            <a:spAutoFit/>
          </a:bodyPr>
          <a:lstStyle/>
          <a:p>
            <a:r>
              <a:rPr lang="en-US" sz="1400" dirty="0"/>
              <a:t>Be pro-active. I am on e-mail and available for meetings continuously until the 21</a:t>
            </a:r>
            <a:r>
              <a:rPr lang="en-US" sz="1400" baseline="30000" dirty="0"/>
              <a:t>st </a:t>
            </a:r>
            <a:r>
              <a:rPr lang="en-US" sz="1400" dirty="0"/>
              <a:t>of January (and after that of course for any ongoing work)!</a:t>
            </a:r>
          </a:p>
        </p:txBody>
      </p:sp>
    </p:spTree>
    <p:extLst>
      <p:ext uri="{BB962C8B-B14F-4D97-AF65-F5344CB8AC3E}">
        <p14:creationId xmlns:p14="http://schemas.microsoft.com/office/powerpoint/2010/main" val="188173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493CC26-8550-487F-BF43-A7D65F7CC9BE}"/>
              </a:ext>
            </a:extLst>
          </p:cNvPr>
          <p:cNvGrpSpPr/>
          <p:nvPr/>
        </p:nvGrpSpPr>
        <p:grpSpPr>
          <a:xfrm>
            <a:off x="1929733" y="2290501"/>
            <a:ext cx="6592529" cy="2015613"/>
            <a:chOff x="1474839" y="1873580"/>
            <a:chExt cx="6592529" cy="2015613"/>
          </a:xfrm>
        </p:grpSpPr>
        <p:sp>
          <p:nvSpPr>
            <p:cNvPr id="12" name="Rectangle 11">
              <a:extLst>
                <a:ext uri="{FF2B5EF4-FFF2-40B4-BE49-F238E27FC236}">
                  <a16:creationId xmlns:a16="http://schemas.microsoft.com/office/drawing/2014/main" id="{8AA66A97-9692-4E2E-9928-044C595F84A0}"/>
                </a:ext>
              </a:extLst>
            </p:cNvPr>
            <p:cNvSpPr/>
            <p:nvPr/>
          </p:nvSpPr>
          <p:spPr>
            <a:xfrm>
              <a:off x="1474839" y="1873580"/>
              <a:ext cx="5142271" cy="2015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A34712-23D0-4408-A9CE-C95B19BE40EE}"/>
                </a:ext>
              </a:extLst>
            </p:cNvPr>
            <p:cNvSpPr txBox="1"/>
            <p:nvPr/>
          </p:nvSpPr>
          <p:spPr>
            <a:xfrm>
              <a:off x="4045974" y="3612194"/>
              <a:ext cx="4021394" cy="276999"/>
            </a:xfrm>
            <a:prstGeom prst="rect">
              <a:avLst/>
            </a:prstGeom>
            <a:noFill/>
          </p:spPr>
          <p:txBody>
            <a:bodyPr wrap="square" rtlCol="0">
              <a:spAutoFit/>
            </a:bodyPr>
            <a:lstStyle/>
            <a:p>
              <a:r>
                <a:rPr lang="en-US" sz="1200" dirty="0" err="1"/>
                <a:t>Caracterizam</a:t>
              </a:r>
              <a:r>
                <a:rPr lang="en-US" sz="1200" dirty="0"/>
                <a:t> </a:t>
              </a:r>
              <a:r>
                <a:rPr lang="en-US" sz="1200" dirty="0" err="1"/>
                <a:t>os</a:t>
              </a:r>
              <a:r>
                <a:rPr lang="en-US" sz="1200" dirty="0"/>
                <a:t> </a:t>
              </a:r>
              <a:r>
                <a:rPr lang="en-US" sz="1200" dirty="0" err="1"/>
                <a:t>estados</a:t>
              </a:r>
              <a:r>
                <a:rPr lang="en-US" sz="1200" dirty="0"/>
                <a:t> de interesse</a:t>
              </a:r>
            </a:p>
          </p:txBody>
        </p:sp>
      </p:grpSp>
      <p:sp>
        <p:nvSpPr>
          <p:cNvPr id="5" name="Rectangle 4">
            <a:extLst>
              <a:ext uri="{FF2B5EF4-FFF2-40B4-BE49-F238E27FC236}">
                <a16:creationId xmlns:a16="http://schemas.microsoft.com/office/drawing/2014/main" id="{933563A3-0779-4CF1-BC00-8D6433AC6ABC}"/>
              </a:ext>
            </a:extLst>
          </p:cNvPr>
          <p:cNvSpPr/>
          <p:nvPr/>
        </p:nvSpPr>
        <p:spPr>
          <a:xfrm>
            <a:off x="3481696" y="1028292"/>
            <a:ext cx="2180607" cy="646331"/>
          </a:xfrm>
          <a:prstGeom prst="rect">
            <a:avLst/>
          </a:prstGeom>
          <a:solidFill>
            <a:srgbClr val="00B0F0"/>
          </a:solidFill>
        </p:spPr>
        <p:txBody>
          <a:bodyPr wrap="square">
            <a:spAutoFit/>
          </a:bodyPr>
          <a:lstStyle/>
          <a:p>
            <a:pPr algn="ctr"/>
            <a:r>
              <a:rPr lang="pt-PT" dirty="0"/>
              <a:t>Modelos </a:t>
            </a:r>
          </a:p>
          <a:p>
            <a:pPr algn="ctr"/>
            <a:r>
              <a:rPr lang="pt-PT" dirty="0"/>
              <a:t>de base estatística</a:t>
            </a:r>
          </a:p>
        </p:txBody>
      </p:sp>
      <p:sp>
        <p:nvSpPr>
          <p:cNvPr id="6" name="Rectangle 5">
            <a:extLst>
              <a:ext uri="{FF2B5EF4-FFF2-40B4-BE49-F238E27FC236}">
                <a16:creationId xmlns:a16="http://schemas.microsoft.com/office/drawing/2014/main" id="{F5937465-762E-4DA6-99F8-A5ECFA75D994}"/>
              </a:ext>
            </a:extLst>
          </p:cNvPr>
          <p:cNvSpPr/>
          <p:nvPr/>
        </p:nvSpPr>
        <p:spPr>
          <a:xfrm>
            <a:off x="2689278" y="2644120"/>
            <a:ext cx="3470785" cy="369332"/>
          </a:xfrm>
          <a:prstGeom prst="rect">
            <a:avLst/>
          </a:prstGeom>
          <a:solidFill>
            <a:srgbClr val="00B0F0"/>
          </a:solidFill>
        </p:spPr>
        <p:txBody>
          <a:bodyPr wrap="square">
            <a:spAutoFit/>
          </a:bodyPr>
          <a:lstStyle/>
          <a:p>
            <a:pPr algn="ctr"/>
            <a:r>
              <a:rPr lang="pt-PT" dirty="0"/>
              <a:t>Modelos de estado estacionário</a:t>
            </a:r>
          </a:p>
        </p:txBody>
      </p:sp>
      <p:sp>
        <p:nvSpPr>
          <p:cNvPr id="7" name="Rectangle 6">
            <a:extLst>
              <a:ext uri="{FF2B5EF4-FFF2-40B4-BE49-F238E27FC236}">
                <a16:creationId xmlns:a16="http://schemas.microsoft.com/office/drawing/2014/main" id="{CF653C0C-3940-4593-BA81-44762A5A94BF}"/>
              </a:ext>
            </a:extLst>
          </p:cNvPr>
          <p:cNvSpPr/>
          <p:nvPr/>
        </p:nvSpPr>
        <p:spPr>
          <a:xfrm>
            <a:off x="3121897" y="3531898"/>
            <a:ext cx="2605548" cy="369332"/>
          </a:xfrm>
          <a:prstGeom prst="rect">
            <a:avLst/>
          </a:prstGeom>
          <a:solidFill>
            <a:srgbClr val="00B0F0"/>
          </a:solidFill>
        </p:spPr>
        <p:txBody>
          <a:bodyPr wrap="square">
            <a:spAutoFit/>
          </a:bodyPr>
          <a:lstStyle/>
          <a:p>
            <a:pPr algn="ctr"/>
            <a:r>
              <a:rPr lang="pt-PT" dirty="0"/>
              <a:t>Modelos dinâmicos</a:t>
            </a:r>
          </a:p>
        </p:txBody>
      </p:sp>
      <p:sp>
        <p:nvSpPr>
          <p:cNvPr id="8" name="Rectangle 7">
            <a:extLst>
              <a:ext uri="{FF2B5EF4-FFF2-40B4-BE49-F238E27FC236}">
                <a16:creationId xmlns:a16="http://schemas.microsoft.com/office/drawing/2014/main" id="{E910EBAC-DE5B-4CE6-9B9C-3C076C939594}"/>
              </a:ext>
            </a:extLst>
          </p:cNvPr>
          <p:cNvSpPr/>
          <p:nvPr/>
        </p:nvSpPr>
        <p:spPr>
          <a:xfrm>
            <a:off x="3121897" y="5783110"/>
            <a:ext cx="2605548" cy="369332"/>
          </a:xfrm>
          <a:prstGeom prst="rect">
            <a:avLst/>
          </a:prstGeom>
          <a:solidFill>
            <a:srgbClr val="00B0F0"/>
          </a:solidFill>
        </p:spPr>
        <p:txBody>
          <a:bodyPr wrap="square">
            <a:spAutoFit/>
          </a:bodyPr>
          <a:lstStyle/>
          <a:p>
            <a:pPr algn="ctr"/>
            <a:r>
              <a:rPr lang="pt-PT" dirty="0"/>
              <a:t>Modelos de lógica difusa</a:t>
            </a:r>
          </a:p>
        </p:txBody>
      </p:sp>
      <p:sp>
        <p:nvSpPr>
          <p:cNvPr id="9" name="Rectangle 8">
            <a:extLst>
              <a:ext uri="{FF2B5EF4-FFF2-40B4-BE49-F238E27FC236}">
                <a16:creationId xmlns:a16="http://schemas.microsoft.com/office/drawing/2014/main" id="{C5D7D0B3-FFF3-440F-8FC4-54B88750FEFA}"/>
              </a:ext>
            </a:extLst>
          </p:cNvPr>
          <p:cNvSpPr/>
          <p:nvPr/>
        </p:nvSpPr>
        <p:spPr>
          <a:xfrm>
            <a:off x="2822014" y="4746218"/>
            <a:ext cx="3205314" cy="369332"/>
          </a:xfrm>
          <a:prstGeom prst="rect">
            <a:avLst/>
          </a:prstGeom>
          <a:solidFill>
            <a:srgbClr val="00B0F0"/>
          </a:solidFill>
        </p:spPr>
        <p:txBody>
          <a:bodyPr wrap="square">
            <a:spAutoFit/>
          </a:bodyPr>
          <a:lstStyle/>
          <a:p>
            <a:pPr algn="ctr"/>
            <a:r>
              <a:rPr lang="pt-PT" dirty="0"/>
              <a:t>Modelos com base no indivíduo</a:t>
            </a:r>
          </a:p>
        </p:txBody>
      </p:sp>
      <p:cxnSp>
        <p:nvCxnSpPr>
          <p:cNvPr id="15" name="Connector: Elbow 14">
            <a:extLst>
              <a:ext uri="{FF2B5EF4-FFF2-40B4-BE49-F238E27FC236}">
                <a16:creationId xmlns:a16="http://schemas.microsoft.com/office/drawing/2014/main" id="{F2A19F98-FB5F-402D-988C-058322365220}"/>
              </a:ext>
            </a:extLst>
          </p:cNvPr>
          <p:cNvCxnSpPr>
            <a:cxnSpLocks/>
            <a:stCxn id="5" idx="1"/>
            <a:endCxn id="7" idx="1"/>
          </p:cNvCxnSpPr>
          <p:nvPr/>
        </p:nvCxnSpPr>
        <p:spPr>
          <a:xfrm rot="10800000" flipV="1">
            <a:off x="3121898" y="1351458"/>
            <a:ext cx="359799" cy="2365106"/>
          </a:xfrm>
          <a:prstGeom prst="bentConnector3">
            <a:avLst>
              <a:gd name="adj1" fmla="val 494619"/>
            </a:avLst>
          </a:prstGeom>
          <a:ln w="28575">
            <a:solidFill>
              <a:srgbClr val="00B05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65771892-E79B-428D-96BC-D4EAAD9593A1}"/>
              </a:ext>
            </a:extLst>
          </p:cNvPr>
          <p:cNvCxnSpPr>
            <a:cxnSpLocks/>
            <a:stCxn id="5" idx="2"/>
            <a:endCxn id="6" idx="1"/>
          </p:cNvCxnSpPr>
          <p:nvPr/>
        </p:nvCxnSpPr>
        <p:spPr>
          <a:xfrm rot="5400000">
            <a:off x="3053558" y="1310343"/>
            <a:ext cx="1154163" cy="1882722"/>
          </a:xfrm>
          <a:prstGeom prst="bentConnector4">
            <a:avLst>
              <a:gd name="adj1" fmla="val 42000"/>
              <a:gd name="adj2" fmla="val 112142"/>
            </a:avLst>
          </a:prstGeom>
          <a:ln w="28575">
            <a:solidFill>
              <a:srgbClr val="00B05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0FA97163-1D92-435A-A27E-9E915D699130}"/>
              </a:ext>
            </a:extLst>
          </p:cNvPr>
          <p:cNvCxnSpPr>
            <a:cxnSpLocks/>
            <a:stCxn id="5" idx="0"/>
            <a:endCxn id="9" idx="3"/>
          </p:cNvCxnSpPr>
          <p:nvPr/>
        </p:nvCxnSpPr>
        <p:spPr>
          <a:xfrm rot="16200000" flipH="1">
            <a:off x="3348368" y="2251924"/>
            <a:ext cx="3902592" cy="1455328"/>
          </a:xfrm>
          <a:prstGeom prst="bentConnector4">
            <a:avLst>
              <a:gd name="adj1" fmla="val -5858"/>
              <a:gd name="adj2" fmla="val 187186"/>
            </a:avLst>
          </a:prstGeom>
          <a:ln w="28575">
            <a:solidFill>
              <a:srgbClr val="00B05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72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500"/>
                            </p:stCondLst>
                            <p:childTnLst>
                              <p:par>
                                <p:cTn id="24" presetID="6" presetClass="emph" presetSubtype="0" fill="hold" grpId="0" nodeType="afterEffect">
                                  <p:stCondLst>
                                    <p:cond delay="2000"/>
                                  </p:stCondLst>
                                  <p:childTnLst>
                                    <p:animScale>
                                      <p:cBhvr>
                                        <p:cTn id="25" dur="2000" fill="hold"/>
                                        <p:tgtEl>
                                          <p:spTgt spid="8"/>
                                        </p:tgtEl>
                                      </p:cBhvr>
                                      <p:by x="25000" y="25000"/>
                                    </p:animScale>
                                  </p:childTnLst>
                                </p:cTn>
                              </p:par>
                            </p:childTnLst>
                          </p:cTn>
                        </p:par>
                        <p:par>
                          <p:cTn id="26" fill="hold">
                            <p:stCondLst>
                              <p:cond delay="4500"/>
                            </p:stCondLst>
                            <p:childTnLst>
                              <p:par>
                                <p:cTn id="27" presetID="6" presetClass="emph" presetSubtype="0" fill="hold" grpId="0" nodeType="afterEffect">
                                  <p:stCondLst>
                                    <p:cond delay="1000"/>
                                  </p:stCondLst>
                                  <p:childTnLst>
                                    <p:animScale>
                                      <p:cBhvr>
                                        <p:cTn id="28" dur="2000" fill="hold"/>
                                        <p:tgtEl>
                                          <p:spTgt spid="9"/>
                                        </p:tgtEl>
                                      </p:cBhvr>
                                      <p:by x="50000" y="50000"/>
                                    </p:animScale>
                                  </p:childTnLst>
                                </p:cTn>
                              </p:par>
                            </p:childTnLst>
                          </p:cTn>
                        </p:par>
                        <p:par>
                          <p:cTn id="29" fill="hold">
                            <p:stCondLst>
                              <p:cond delay="7500"/>
                            </p:stCondLst>
                            <p:childTnLst>
                              <p:par>
                                <p:cTn id="30" presetID="6" presetClass="emph" presetSubtype="0" fill="hold" grpId="0" nodeType="afterEffect">
                                  <p:stCondLst>
                                    <p:cond delay="0"/>
                                  </p:stCondLst>
                                  <p:childTnLst>
                                    <p:animScale>
                                      <p:cBhvr>
                                        <p:cTn id="31" dur="2000" fill="hold"/>
                                        <p:tgtEl>
                                          <p:spTgt spid="6"/>
                                        </p:tgtEl>
                                      </p:cBhvr>
                                      <p:by x="25000" y="25000"/>
                                    </p:animScale>
                                  </p:childTnLst>
                                </p:cTn>
                              </p:par>
                            </p:childTnLst>
                          </p:cTn>
                        </p:par>
                        <p:par>
                          <p:cTn id="32" fill="hold">
                            <p:stCondLst>
                              <p:cond delay="9500"/>
                            </p:stCondLst>
                            <p:childTnLst>
                              <p:par>
                                <p:cTn id="33" presetID="6" presetClass="emph" presetSubtype="0" fill="hold" grpId="0" nodeType="afterEffect">
                                  <p:stCondLst>
                                    <p:cond delay="1000"/>
                                  </p:stCondLst>
                                  <p:childTnLst>
                                    <p:animScale>
                                      <p:cBhvr>
                                        <p:cTn id="34" dur="2000" fill="hold"/>
                                        <p:tgtEl>
                                          <p:spTgt spid="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33B146-4F6E-4B51-BAA3-204388F42DDD}"/>
              </a:ext>
            </a:extLst>
          </p:cNvPr>
          <p:cNvPicPr>
            <a:picLocks noChangeAspect="1"/>
          </p:cNvPicPr>
          <p:nvPr/>
        </p:nvPicPr>
        <p:blipFill>
          <a:blip r:embed="rId3"/>
          <a:stretch>
            <a:fillRect/>
          </a:stretch>
        </p:blipFill>
        <p:spPr>
          <a:xfrm>
            <a:off x="242600" y="696037"/>
            <a:ext cx="8658800" cy="5977718"/>
          </a:xfrm>
          <a:prstGeom prst="rect">
            <a:avLst/>
          </a:prstGeom>
        </p:spPr>
      </p:pic>
      <p:sp>
        <p:nvSpPr>
          <p:cNvPr id="6" name="TextBox 5">
            <a:extLst>
              <a:ext uri="{FF2B5EF4-FFF2-40B4-BE49-F238E27FC236}">
                <a16:creationId xmlns:a16="http://schemas.microsoft.com/office/drawing/2014/main" id="{15F3384D-C6E5-4526-B981-F858673CE697}"/>
              </a:ext>
            </a:extLst>
          </p:cNvPr>
          <p:cNvSpPr txBox="1"/>
          <p:nvPr/>
        </p:nvSpPr>
        <p:spPr>
          <a:xfrm>
            <a:off x="3220871" y="122830"/>
            <a:ext cx="5923129" cy="523220"/>
          </a:xfrm>
          <a:prstGeom prst="rect">
            <a:avLst/>
          </a:prstGeom>
          <a:noFill/>
        </p:spPr>
        <p:txBody>
          <a:bodyPr wrap="square" rtlCol="0">
            <a:spAutoFit/>
          </a:bodyPr>
          <a:lstStyle/>
          <a:p>
            <a:r>
              <a:rPr lang="en-US" sz="2800" dirty="0"/>
              <a:t>Google search hits</a:t>
            </a:r>
          </a:p>
        </p:txBody>
      </p:sp>
    </p:spTree>
    <p:extLst>
      <p:ext uri="{BB962C8B-B14F-4D97-AF65-F5344CB8AC3E}">
        <p14:creationId xmlns:p14="http://schemas.microsoft.com/office/powerpoint/2010/main" val="3273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B0B04E-DE90-4246-AFC5-7F236E0E4E49}"/>
              </a:ext>
            </a:extLst>
          </p:cNvPr>
          <p:cNvPicPr>
            <a:picLocks noChangeAspect="1"/>
          </p:cNvPicPr>
          <p:nvPr/>
        </p:nvPicPr>
        <p:blipFill>
          <a:blip r:embed="rId2"/>
          <a:stretch>
            <a:fillRect/>
          </a:stretch>
        </p:blipFill>
        <p:spPr>
          <a:xfrm>
            <a:off x="0" y="701678"/>
            <a:ext cx="9144000" cy="5454644"/>
          </a:xfrm>
          <a:prstGeom prst="rect">
            <a:avLst/>
          </a:prstGeom>
        </p:spPr>
      </p:pic>
    </p:spTree>
    <p:extLst>
      <p:ext uri="{BB962C8B-B14F-4D97-AF65-F5344CB8AC3E}">
        <p14:creationId xmlns:p14="http://schemas.microsoft.com/office/powerpoint/2010/main" val="320402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C109B7-0840-425A-BA34-71F49C85D67B}"/>
              </a:ext>
            </a:extLst>
          </p:cNvPr>
          <p:cNvPicPr>
            <a:picLocks noChangeAspect="1"/>
          </p:cNvPicPr>
          <p:nvPr/>
        </p:nvPicPr>
        <p:blipFill>
          <a:blip r:embed="rId2"/>
          <a:stretch>
            <a:fillRect/>
          </a:stretch>
        </p:blipFill>
        <p:spPr>
          <a:xfrm>
            <a:off x="452437" y="508652"/>
            <a:ext cx="8239125" cy="3158473"/>
          </a:xfrm>
          <a:prstGeom prst="rect">
            <a:avLst/>
          </a:prstGeom>
        </p:spPr>
      </p:pic>
    </p:spTree>
    <p:extLst>
      <p:ext uri="{BB962C8B-B14F-4D97-AF65-F5344CB8AC3E}">
        <p14:creationId xmlns:p14="http://schemas.microsoft.com/office/powerpoint/2010/main" val="191202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A192C-8C8C-45A1-89E3-BAE542933DB5}"/>
              </a:ext>
            </a:extLst>
          </p:cNvPr>
          <p:cNvPicPr>
            <a:picLocks noChangeAspect="1"/>
          </p:cNvPicPr>
          <p:nvPr/>
        </p:nvPicPr>
        <p:blipFill>
          <a:blip r:embed="rId2"/>
          <a:stretch>
            <a:fillRect/>
          </a:stretch>
        </p:blipFill>
        <p:spPr>
          <a:xfrm>
            <a:off x="4762" y="1038225"/>
            <a:ext cx="9134475" cy="4781550"/>
          </a:xfrm>
          <a:prstGeom prst="rect">
            <a:avLst/>
          </a:prstGeom>
        </p:spPr>
      </p:pic>
    </p:spTree>
    <p:extLst>
      <p:ext uri="{BB962C8B-B14F-4D97-AF65-F5344CB8AC3E}">
        <p14:creationId xmlns:p14="http://schemas.microsoft.com/office/powerpoint/2010/main" val="69743062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2235</TotalTime>
  <Words>1347</Words>
  <Application>Microsoft Office PowerPoint</Application>
  <PresentationFormat>On-screen Show (4:3)</PresentationFormat>
  <Paragraphs>154</Paragraphs>
  <Slides>40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Chiller</vt:lpstr>
      <vt:lpstr>Gill Sans MT</vt:lpstr>
      <vt:lpstr>Roboto</vt:lpstr>
      <vt:lpstr>Parcel</vt:lpstr>
      <vt:lpstr>AuLA 23</vt:lpstr>
      <vt:lpstr>PowerPoint Presentation</vt:lpstr>
      <vt:lpstr>PRESENTATIONS</vt:lpstr>
      <vt:lpstr>Concluding remarks to “Modelação Ecológica”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Confusion MATRIX</vt:lpstr>
      <vt:lpstr>Modelação ECOLÓGICA: Take home messages</vt:lpstr>
      <vt:lpstr>Modelação ECOLÓGICA: Take home messages</vt:lpstr>
      <vt:lpstr>“…A non-specialist user gets the impression that Fuzzy Logic could be re-formed into Bayesian theory with minimal changes in its definitions and axioms…”*</vt:lpstr>
      <vt:lpstr>“A FUZZY MODEL IS A BAYESIAN MODEL THAT WAS NOT DEFINED RIGOUROUSLY”</vt:lpstr>
      <vt:lpstr>PowerPoint Presentation</vt:lpstr>
      <vt:lpstr>There are many classes and types of models, and many model classifications possible </vt:lpstr>
      <vt:lpstr>Other types of modelS exist</vt:lpstr>
      <vt:lpstr>PowerPoint Presentation</vt:lpstr>
      <vt:lpstr>Modelação ECOLÓGICA: Take home messages</vt:lpstr>
      <vt:lpstr>Modelação ECOLÓGICA: Take home messages</vt:lpstr>
      <vt:lpstr>Modelação ECOLÓGICA: Take home messages</vt:lpstr>
      <vt:lpstr>PowerPoint Presentation</vt:lpstr>
      <vt:lpstr>PowerPoint Presentation</vt:lpstr>
      <vt:lpstr>PowerPoint Presentation</vt:lpstr>
      <vt:lpstr>PowerPoint Presentation</vt:lpstr>
      <vt:lpstr>The only thing that can save you from fear is common sense, turning the brain on (even) before starting data collection!</vt:lpstr>
      <vt:lpstr>Como CONCEPTUALIZAR A REALIDADE</vt:lpstr>
      <vt:lpstr>Como CONCEPTUALIZAR A REALIDADE</vt:lpstr>
      <vt:lpstr>PowerPoint Presentation</vt:lpstr>
      <vt:lpstr>Perigos da extrapolação</vt:lpstr>
      <vt:lpstr>Perigos da extrapolação</vt:lpstr>
      <vt:lpstr>O que quero que saibam (ou gostaria que soubessem!) fazer no final deste curso</vt:lpstr>
      <vt:lpstr>PowerPoint Presentation</vt:lpstr>
      <vt:lpstr>PowerPoint Presentation</vt:lpstr>
      <vt:lpstr>PowerPoint Presentation</vt:lpstr>
      <vt:lpstr>PERHAPS THIS IS NOT WHAT YOU WANT TO HEAR BUT…</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20</dc:title>
  <dc:creator>Tiago Marques</dc:creator>
  <cp:lastModifiedBy>Tiago Marques</cp:lastModifiedBy>
  <cp:revision>72</cp:revision>
  <dcterms:created xsi:type="dcterms:W3CDTF">2018-12-12T23:34:26Z</dcterms:created>
  <dcterms:modified xsi:type="dcterms:W3CDTF">2018-12-20T09:01:59Z</dcterms:modified>
</cp:coreProperties>
</file>